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3" r:id="rId6"/>
    <p:sldId id="266" r:id="rId7"/>
    <p:sldId id="267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A8E1"/>
    <a:srgbClr val="9ACCFF"/>
    <a:srgbClr val="EFEAE7"/>
    <a:srgbClr val="E8DDD9"/>
    <a:srgbClr val="014878"/>
    <a:srgbClr val="EDF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70" autoAdjust="0"/>
    <p:restoredTop sz="94660"/>
  </p:normalViewPr>
  <p:slideViewPr>
    <p:cSldViewPr snapToGrid="0">
      <p:cViewPr>
        <p:scale>
          <a:sx n="112" d="100"/>
          <a:sy n="112" d="100"/>
        </p:scale>
        <p:origin x="-104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FCD55-6578-24BF-4D14-816A24299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06622-0E43-DECA-A695-4D9CD02DB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AA60-2A40-D969-6A53-8C6272088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D1614-3301-5705-4D99-D561F074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D9C34-6D63-0F9C-217D-FC42A397E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1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DA2E0-3D3E-5CC3-BA8F-851D0CBB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845BCC-0777-3D84-1373-0AE8B1296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E7BB-296B-EF99-3BE3-2355ECE9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98E72-8D43-5162-8F7C-D4A5C13C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62B34-BE49-72C7-9CAD-D96F93A7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7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BE5B88-0D2F-76E4-79D5-6AE4AB6FA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E48BBB-CEB5-0AF4-3788-E2B50B68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A05BD-2F93-AC46-B1E6-AE1F7F1AF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9C28E-4741-639B-C1BE-395EA844F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8C2A0-1986-51B1-9FCD-A99EA50F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9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88CF7-8832-111B-22A8-5479CAA1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63CC6-3D79-FF91-4527-5C5690860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57506-FD92-D9F5-8FFE-EFF9C9564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A142B-BB1E-EFA7-5064-F80CB04B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98F81-1836-2BA9-7CE7-9D951546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7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25555-D576-A9A1-5AD1-D0EF21D19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68E49-C8D7-18E9-41DD-DA9395CF0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15085-47FA-A2A8-D442-C6DFCEAA7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61A63-3E6A-C632-7824-E57526B1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9759E-D8B8-A6A0-55F7-4677F5E3B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6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8681-2145-CF69-9D8C-082AFEA9F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931C1-5924-8FEA-C565-AFD6AAFAAB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94267-32A6-3D8E-6B4D-FC2D1BB20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CFB31-3DE8-7275-763F-5EE9CBF5F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2F6ED-2ED0-2D6F-61DF-34A8787B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A3F1C-27C8-ED05-24A8-C7820067D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6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40F51-D4B6-6A15-C38D-842A3F2ED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563FF-9EC7-EEC4-4401-8E124F918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2D21C-7D1C-EF63-A3C8-7A6139F7C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0E13DF-8A40-44C2-4E14-1DCD15CEE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CB2D96-1DB5-23D5-915F-CF0AEABFF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815DB-AD3C-43A1-CFE2-0621ECADF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C8EADD-4BC1-20F8-76D3-036031FED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3EFF90-6662-18F1-6B78-CAA07843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9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CAE5C-F0DA-3EB4-2986-94607275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B8C1F5-2F0F-9DDE-2C8F-0308E45E8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4556B-FABF-2A7B-EC67-03778E42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59DC82-51C2-2BA9-6AE5-E99381B40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57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CBF7C7-4F3A-0414-B599-F4B19628A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DE5A4-CE09-31A5-D770-841D45F81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D854F-6002-4AF9-8511-8E52F066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05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CE2A3-C4F8-8B50-2735-10C78EFAD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1FFCE-2E15-0239-9B4C-44689323D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0CD7-6FB3-BA63-97DC-5916881BD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154E8-EFC0-32F3-B106-366A3E062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CF247-4CB3-0A64-BDCA-4070C2E0B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0D9FD1-5168-11C4-CF15-A137A965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2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4A93-89BE-B5D8-269D-7848F0A0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7B78BB-E9A6-5CD7-B088-3A4AD5818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F452D-0B03-BA30-F039-96E02490D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1DA07-6E32-CA20-5B7C-AB23D0C39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BEE5A3-1571-9AE2-496F-18053E5D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EF93CF-50A7-29CE-F4AE-704116CC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16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477C4C-E269-BA56-E5ED-7EF265AB5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4D3A7-187F-527A-002A-49A86E9AC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33B06-4AD0-2689-6D22-070D2BC61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53832-DF49-4B77-B7C2-3FC986084F2D}" type="datetimeFigureOut">
              <a:rPr lang="en-US" smtClean="0"/>
              <a:t>7/8/26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F37A3-C39B-7BE8-3C40-9FDC49BB4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27C09-4D0A-FFFC-F3BA-763A1C22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216C-1E28-4E07-A2D7-12A3C00DB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0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F793CBC-F081-AE6B-AFC3-D32CC16323E0}"/>
              </a:ext>
            </a:extLst>
          </p:cNvPr>
          <p:cNvSpPr/>
          <p:nvPr/>
        </p:nvSpPr>
        <p:spPr>
          <a:xfrm>
            <a:off x="0" y="1560443"/>
            <a:ext cx="12192000" cy="5297557"/>
          </a:xfrm>
          <a:prstGeom prst="rect">
            <a:avLst/>
          </a:prstGeom>
          <a:solidFill>
            <a:srgbClr val="0148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73151A-8C07-4002-5F5D-8AB45387A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89" y="205736"/>
            <a:ext cx="4372585" cy="12384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92EDDD-201A-1148-7D16-19E6E53DDA82}"/>
              </a:ext>
            </a:extLst>
          </p:cNvPr>
          <p:cNvSpPr txBox="1"/>
          <p:nvPr/>
        </p:nvSpPr>
        <p:spPr>
          <a:xfrm>
            <a:off x="416774" y="2940557"/>
            <a:ext cx="628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AI That Works Around the Clock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3473E1-4196-19BC-DFA7-10256EB214F4}"/>
              </a:ext>
            </a:extLst>
          </p:cNvPr>
          <p:cNvSpPr txBox="1"/>
          <p:nvPr/>
        </p:nvSpPr>
        <p:spPr>
          <a:xfrm>
            <a:off x="416774" y="3747556"/>
            <a:ext cx="581333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</a:rPr>
              <a:t>Deliver faster customer service, capture more opportunities, and improve efficiency with an AI-powered virtual assistant.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5E6D7A-C6AB-95CC-037E-F81615BDE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454" y="1783079"/>
            <a:ext cx="4786065" cy="455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6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F896277-442B-1EE0-ACBD-665119D9A7C1}"/>
              </a:ext>
            </a:extLst>
          </p:cNvPr>
          <p:cNvSpPr/>
          <p:nvPr/>
        </p:nvSpPr>
        <p:spPr>
          <a:xfrm>
            <a:off x="1240218" y="1505055"/>
            <a:ext cx="9732579" cy="5352945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805EC4-C694-2212-9DFC-8281901CEE1E}"/>
              </a:ext>
            </a:extLst>
          </p:cNvPr>
          <p:cNvSpPr/>
          <p:nvPr/>
        </p:nvSpPr>
        <p:spPr>
          <a:xfrm>
            <a:off x="1229707" y="504501"/>
            <a:ext cx="9732579" cy="1000554"/>
          </a:xfrm>
          <a:prstGeom prst="rect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Common Business Challenges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17D7A-556A-278D-8208-6088EB23A4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581279" y="2341180"/>
            <a:ext cx="6858000" cy="217564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C450D3C-9F92-83CC-B7EB-2FA9F37A9E3E}"/>
              </a:ext>
            </a:extLst>
          </p:cNvPr>
          <p:cNvSpPr txBox="1"/>
          <p:nvPr/>
        </p:nvSpPr>
        <p:spPr>
          <a:xfrm>
            <a:off x="1408946" y="2840369"/>
            <a:ext cx="320040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/>
              <a:t>Missed customer calls  </a:t>
            </a:r>
            <a:endParaRPr lang="en-US" sz="2000" dirty="0">
              <a:solidFill>
                <a:schemeClr val="tx2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0254A15-A52D-6C89-9B45-7E9FCF987F6E}"/>
              </a:ext>
            </a:extLst>
          </p:cNvPr>
          <p:cNvGrpSpPr/>
          <p:nvPr/>
        </p:nvGrpSpPr>
        <p:grpSpPr>
          <a:xfrm>
            <a:off x="3049540" y="2840369"/>
            <a:ext cx="5991598" cy="3528840"/>
            <a:chOff x="-47228" y="2840369"/>
            <a:chExt cx="5991598" cy="352884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672C77E-6DC0-79E2-9231-C6E4A60B42AE}"/>
                </a:ext>
              </a:extLst>
            </p:cNvPr>
            <p:cNvSpPr txBox="1"/>
            <p:nvPr/>
          </p:nvSpPr>
          <p:spPr>
            <a:xfrm>
              <a:off x="1408946" y="2840369"/>
              <a:ext cx="3200400" cy="369332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dirty="0"/>
                <a:t>Limited business hours</a:t>
              </a:r>
              <a:endParaRPr lang="en-US" sz="2000" dirty="0">
                <a:solidFill>
                  <a:schemeClr val="tx2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906AA7-C438-999C-34F5-9EE5051CED02}"/>
                </a:ext>
              </a:extLst>
            </p:cNvPr>
            <p:cNvSpPr txBox="1"/>
            <p:nvPr/>
          </p:nvSpPr>
          <p:spPr>
            <a:xfrm>
              <a:off x="-47228" y="5538212"/>
              <a:ext cx="5991598" cy="830997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400" b="1" dirty="0"/>
                <a:t>Every missed interaction is a missed opportunity to serve your customers. </a:t>
              </a:r>
              <a:endParaRPr lang="en-US" sz="2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8A9BA77-B136-DC97-C169-F2C152BE60DC}"/>
              </a:ext>
            </a:extLst>
          </p:cNvPr>
          <p:cNvSpPr txBox="1"/>
          <p:nvPr/>
        </p:nvSpPr>
        <p:spPr>
          <a:xfrm>
            <a:off x="7492754" y="2840369"/>
            <a:ext cx="320040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/>
              <a:t>Long hold times  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337C7-ADC2-0183-D6EE-2FF0BDE5CE1C}"/>
              </a:ext>
            </a:extLst>
          </p:cNvPr>
          <p:cNvSpPr txBox="1"/>
          <p:nvPr/>
        </p:nvSpPr>
        <p:spPr>
          <a:xfrm>
            <a:off x="1408946" y="4583825"/>
            <a:ext cx="320040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/>
              <a:t>Repetitive customer questions  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2558D8-DF8B-AB48-E2D5-A2C760C491FF}"/>
              </a:ext>
            </a:extLst>
          </p:cNvPr>
          <p:cNvSpPr txBox="1"/>
          <p:nvPr/>
        </p:nvSpPr>
        <p:spPr>
          <a:xfrm>
            <a:off x="4505714" y="4583825"/>
            <a:ext cx="320040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/>
              <a:t>Lost sales opportunities 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07DAE9-8883-28AD-2A42-9D878544AB86}"/>
              </a:ext>
            </a:extLst>
          </p:cNvPr>
          <p:cNvSpPr txBox="1"/>
          <p:nvPr/>
        </p:nvSpPr>
        <p:spPr>
          <a:xfrm>
            <a:off x="7492754" y="4583825"/>
            <a:ext cx="3200400" cy="7232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/>
              <a:t>Growing workloads with </a:t>
            </a:r>
          </a:p>
          <a:p>
            <a:pPr algn="ctr">
              <a:spcAft>
                <a:spcPts val="600"/>
              </a:spcAft>
            </a:pPr>
            <a:r>
              <a:rPr lang="en-US" dirty="0"/>
              <a:t>limited staff  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F740F86-41E2-218F-BC27-FAF2F6806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38" y="3569652"/>
            <a:ext cx="1016000" cy="1016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6AB677D-7FF7-339E-0771-52E393CDB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339" y="3648300"/>
            <a:ext cx="1016000" cy="1016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D119C06-CB95-841F-E5B9-9EFFF7889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62" y="3609133"/>
            <a:ext cx="1016000" cy="1016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D5C6E09-3E63-2D1A-F88D-CEB5D575C2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246" y="1859945"/>
            <a:ext cx="1016000" cy="10160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D183065-B324-962B-9FAE-1FE4F5D21C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1859945"/>
            <a:ext cx="1016000" cy="10160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B70E8EA-639A-A048-1F46-542B8F632A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8" y="1859945"/>
            <a:ext cx="10160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4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84552-9A44-35BA-ECE0-8B8D4BBB1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9185E1-427A-77EA-699F-387DE63E323C}"/>
              </a:ext>
            </a:extLst>
          </p:cNvPr>
          <p:cNvSpPr/>
          <p:nvPr/>
        </p:nvSpPr>
        <p:spPr>
          <a:xfrm>
            <a:off x="0" y="1505055"/>
            <a:ext cx="7109458" cy="5352945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0B2F55-53EA-5573-75E3-D5F3F9DAFF7C}"/>
              </a:ext>
            </a:extLst>
          </p:cNvPr>
          <p:cNvSpPr/>
          <p:nvPr/>
        </p:nvSpPr>
        <p:spPr>
          <a:xfrm>
            <a:off x="0" y="0"/>
            <a:ext cx="7109459" cy="1505055"/>
          </a:xfrm>
          <a:prstGeom prst="rect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E60BAC-FA82-C7CB-8C67-B8FDF34F9A14}"/>
              </a:ext>
            </a:extLst>
          </p:cNvPr>
          <p:cNvSpPr txBox="1"/>
          <p:nvPr/>
        </p:nvSpPr>
        <p:spPr>
          <a:xfrm>
            <a:off x="860306" y="1756219"/>
            <a:ext cx="320040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Answer calls 24/7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841994-EB39-B62C-B1DF-6D0DB3371796}"/>
              </a:ext>
            </a:extLst>
          </p:cNvPr>
          <p:cNvSpPr txBox="1"/>
          <p:nvPr/>
        </p:nvSpPr>
        <p:spPr>
          <a:xfrm>
            <a:off x="860305" y="2469048"/>
            <a:ext cx="320040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Book appointments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71886F-BE03-93E5-4708-6A0352CADDEE}"/>
              </a:ext>
            </a:extLst>
          </p:cNvPr>
          <p:cNvSpPr txBox="1"/>
          <p:nvPr/>
        </p:nvSpPr>
        <p:spPr>
          <a:xfrm>
            <a:off x="780294" y="3287127"/>
            <a:ext cx="39745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 Capture and qualify leads 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194990-4347-4BB7-D5AA-2CD6A9F5187C}"/>
              </a:ext>
            </a:extLst>
          </p:cNvPr>
          <p:cNvSpPr txBox="1"/>
          <p:nvPr/>
        </p:nvSpPr>
        <p:spPr>
          <a:xfrm>
            <a:off x="860305" y="4888948"/>
            <a:ext cx="581467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Repetitive customer Answer common customer questions   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A6EF4A-8306-B8BF-E3E2-A0167D68231C}"/>
              </a:ext>
            </a:extLst>
          </p:cNvPr>
          <p:cNvSpPr txBox="1"/>
          <p:nvPr/>
        </p:nvSpPr>
        <p:spPr>
          <a:xfrm>
            <a:off x="860305" y="6011884"/>
            <a:ext cx="4924619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Route callers to the right person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2770D6-E4F1-C317-CF66-A0A889CA9838}"/>
              </a:ext>
            </a:extLst>
          </p:cNvPr>
          <p:cNvSpPr txBox="1"/>
          <p:nvPr/>
        </p:nvSpPr>
        <p:spPr>
          <a:xfrm>
            <a:off x="851930" y="4135344"/>
            <a:ext cx="65514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Support multiple callers simultaneously 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3E9131-7D75-12D3-1FD6-153DF2F40CD9}"/>
              </a:ext>
            </a:extLst>
          </p:cNvPr>
          <p:cNvSpPr txBox="1"/>
          <p:nvPr/>
        </p:nvSpPr>
        <p:spPr>
          <a:xfrm>
            <a:off x="430152" y="533728"/>
            <a:ext cx="624915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What AI Can Do for Your Business 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7D181A1C-5639-9BC2-D7BC-08DCCF7B8438}"/>
              </a:ext>
            </a:extLst>
          </p:cNvPr>
          <p:cNvSpPr/>
          <p:nvPr/>
        </p:nvSpPr>
        <p:spPr>
          <a:xfrm rot="5400000">
            <a:off x="520535" y="1880324"/>
            <a:ext cx="306063" cy="213455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232E82D0-F92C-AA85-6B80-72B198ACE452}"/>
              </a:ext>
            </a:extLst>
          </p:cNvPr>
          <p:cNvSpPr/>
          <p:nvPr/>
        </p:nvSpPr>
        <p:spPr>
          <a:xfrm rot="5400000">
            <a:off x="520535" y="2611844"/>
            <a:ext cx="306063" cy="213455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A439F19A-F369-A6A1-79C9-55554B41064D}"/>
              </a:ext>
            </a:extLst>
          </p:cNvPr>
          <p:cNvSpPr/>
          <p:nvPr/>
        </p:nvSpPr>
        <p:spPr>
          <a:xfrm rot="5400000">
            <a:off x="520535" y="3434804"/>
            <a:ext cx="306063" cy="213455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B5F163DD-DF9A-19AF-D431-69AFD8AAB187}"/>
              </a:ext>
            </a:extLst>
          </p:cNvPr>
          <p:cNvSpPr/>
          <p:nvPr/>
        </p:nvSpPr>
        <p:spPr>
          <a:xfrm rot="5400000">
            <a:off x="520535" y="4269194"/>
            <a:ext cx="306063" cy="213455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3CFD37EB-EE1E-7B6A-BC1E-0227E6D88E5F}"/>
              </a:ext>
            </a:extLst>
          </p:cNvPr>
          <p:cNvSpPr/>
          <p:nvPr/>
        </p:nvSpPr>
        <p:spPr>
          <a:xfrm rot="5400000">
            <a:off x="555627" y="5038862"/>
            <a:ext cx="306063" cy="182881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A0B9600A-403F-A350-9FBD-EF0158FA1BFC}"/>
              </a:ext>
            </a:extLst>
          </p:cNvPr>
          <p:cNvSpPr/>
          <p:nvPr/>
        </p:nvSpPr>
        <p:spPr>
          <a:xfrm rot="5400000">
            <a:off x="520535" y="6143714"/>
            <a:ext cx="306063" cy="213455"/>
          </a:xfrm>
          <a:prstGeom prst="triangle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3531017-5BEC-20F2-A8C3-437A627236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317947">
            <a:off x="1587899" y="1050231"/>
            <a:ext cx="17796911" cy="564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0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C428E-167B-9680-5C4B-D3E0C678F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A83034-337A-F2CC-CF7F-91923BEDAA6E}"/>
              </a:ext>
            </a:extLst>
          </p:cNvPr>
          <p:cNvSpPr/>
          <p:nvPr/>
        </p:nvSpPr>
        <p:spPr>
          <a:xfrm>
            <a:off x="0" y="504501"/>
            <a:ext cx="12192000" cy="1000554"/>
          </a:xfrm>
          <a:prstGeom prst="rect">
            <a:avLst/>
          </a:prstGeom>
          <a:solidFill>
            <a:srgbClr val="73A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Business Benefits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483E1-1AEE-4495-0D2C-9F9F4927B0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4109">
            <a:off x="-2720888" y="3530542"/>
            <a:ext cx="17796911" cy="5645913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36F9EBBD-0A0B-2941-3BF6-9A0D878CD220}"/>
              </a:ext>
            </a:extLst>
          </p:cNvPr>
          <p:cNvGrpSpPr/>
          <p:nvPr/>
        </p:nvGrpSpPr>
        <p:grpSpPr>
          <a:xfrm>
            <a:off x="153170" y="2009556"/>
            <a:ext cx="4587294" cy="3060139"/>
            <a:chOff x="1408946" y="1801697"/>
            <a:chExt cx="3200400" cy="213495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0F12B4-8724-177D-110F-D44A13EAE7FF}"/>
                </a:ext>
              </a:extLst>
            </p:cNvPr>
            <p:cNvSpPr txBox="1"/>
            <p:nvPr/>
          </p:nvSpPr>
          <p:spPr>
            <a:xfrm>
              <a:off x="1408946" y="2840369"/>
              <a:ext cx="3200400" cy="32208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400" b="1" dirty="0"/>
                <a:t>Increase Efficiency</a:t>
              </a:r>
              <a:r>
                <a:rPr lang="en-US" sz="2400" dirty="0"/>
                <a:t> 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FA54307-2067-7858-5785-BA76CB04DDB5}"/>
                </a:ext>
              </a:extLst>
            </p:cNvPr>
            <p:cNvGrpSpPr/>
            <p:nvPr/>
          </p:nvGrpSpPr>
          <p:grpSpPr>
            <a:xfrm>
              <a:off x="2470719" y="1801697"/>
              <a:ext cx="929482" cy="929482"/>
              <a:chOff x="2470719" y="1801697"/>
              <a:chExt cx="929482" cy="929482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94842AB-32D8-1BD4-AFB8-11A12B1DEE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70719" y="1801697"/>
                <a:ext cx="929482" cy="929482"/>
              </a:xfrm>
              <a:prstGeom prst="ellipse">
                <a:avLst/>
              </a:prstGeom>
              <a:solidFill>
                <a:srgbClr val="014878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600"/>
                  </a:spcAft>
                </a:pPr>
                <a:endParaRPr lang="en-US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45" name="Graphic 44">
                <a:extLst>
                  <a:ext uri="{FF2B5EF4-FFF2-40B4-BE49-F238E27FC236}">
                    <a16:creationId xmlns:a16="http://schemas.microsoft.com/office/drawing/2014/main" id="{3D06B6EB-D1BC-1EA7-4704-83DFCEBE6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625632" y="1956610"/>
                <a:ext cx="619655" cy="619655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35F2BB-41EC-CCC3-EEF7-A485FACE36CF}"/>
                </a:ext>
              </a:extLst>
            </p:cNvPr>
            <p:cNvSpPr txBox="1"/>
            <p:nvPr/>
          </p:nvSpPr>
          <p:spPr>
            <a:xfrm>
              <a:off x="1460762" y="3432048"/>
              <a:ext cx="3096768" cy="504605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dirty="0"/>
                <a:t>Automate routine conversations</a:t>
              </a:r>
            </a:p>
            <a:p>
              <a:pPr algn="ctr">
                <a:spcAft>
                  <a:spcPts val="600"/>
                </a:spcAft>
              </a:pPr>
              <a:r>
                <a:rPr lang="en-US" dirty="0"/>
                <a:t>and reduce manual tasks. </a:t>
              </a:r>
              <a:endParaRPr lang="en-US" sz="2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0442D33-493D-658A-A37C-01A2BF254897}"/>
              </a:ext>
            </a:extLst>
          </p:cNvPr>
          <p:cNvGrpSpPr/>
          <p:nvPr/>
        </p:nvGrpSpPr>
        <p:grpSpPr>
          <a:xfrm>
            <a:off x="3883922" y="2009556"/>
            <a:ext cx="4587294" cy="3260193"/>
            <a:chOff x="1408946" y="1801697"/>
            <a:chExt cx="3200400" cy="22745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BBF2BD-E1D8-18EB-AC03-005F3BC7BE2B}"/>
                </a:ext>
              </a:extLst>
            </p:cNvPr>
            <p:cNvSpPr txBox="1"/>
            <p:nvPr/>
          </p:nvSpPr>
          <p:spPr>
            <a:xfrm>
              <a:off x="1408946" y="2840369"/>
              <a:ext cx="3200400" cy="579759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400" b="1" dirty="0"/>
                <a:t>Improve Customer</a:t>
              </a:r>
              <a:br>
                <a:rPr lang="en-US" sz="2400" b="1" dirty="0"/>
              </a:br>
              <a:r>
                <a:rPr lang="en-US" sz="2400" b="1" dirty="0"/>
                <a:t>Experience</a:t>
              </a:r>
              <a:r>
                <a:rPr lang="en-US" sz="2400" dirty="0"/>
                <a:t> 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EE3E5AD-87D9-9FF8-0289-0871F687FA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70719" y="1801697"/>
              <a:ext cx="929482" cy="929482"/>
            </a:xfrm>
            <a:prstGeom prst="ellipse">
              <a:avLst/>
            </a:prstGeom>
            <a:solidFill>
              <a:srgbClr val="01487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88981B-7728-F5C3-E5BE-F30DA95FFA33}"/>
                </a:ext>
              </a:extLst>
            </p:cNvPr>
            <p:cNvSpPr txBox="1"/>
            <p:nvPr/>
          </p:nvSpPr>
          <p:spPr>
            <a:xfrm>
              <a:off x="1460762" y="3432048"/>
              <a:ext cx="3096768" cy="644176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dirty="0"/>
                <a:t>Provide immediate, consistent</a:t>
              </a:r>
              <a:br>
                <a:rPr lang="en-US" dirty="0"/>
              </a:br>
              <a:r>
                <a:rPr lang="en-US" dirty="0"/>
                <a:t>support every time</a:t>
              </a:r>
              <a:br>
                <a:rPr lang="en-US" dirty="0"/>
              </a:br>
              <a:r>
                <a:rPr lang="en-US" dirty="0"/>
                <a:t>someone calls. </a:t>
              </a:r>
              <a:endParaRPr lang="en-US" sz="2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234C14-DE6D-8668-5AA4-B081CBAFA938}"/>
              </a:ext>
            </a:extLst>
          </p:cNvPr>
          <p:cNvGrpSpPr/>
          <p:nvPr/>
        </p:nvGrpSpPr>
        <p:grpSpPr>
          <a:xfrm>
            <a:off x="7821938" y="2009556"/>
            <a:ext cx="4587294" cy="3414082"/>
            <a:chOff x="1408946" y="1801697"/>
            <a:chExt cx="3200400" cy="2381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91DDF2-94AE-33E9-386B-9759D111818F}"/>
                </a:ext>
              </a:extLst>
            </p:cNvPr>
            <p:cNvSpPr txBox="1"/>
            <p:nvPr/>
          </p:nvSpPr>
          <p:spPr>
            <a:xfrm>
              <a:off x="1408946" y="2840369"/>
              <a:ext cx="3200400" cy="579759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400" b="1" dirty="0"/>
                <a:t>Support</a:t>
              </a:r>
              <a:br>
                <a:rPr lang="en-US" sz="2400" b="1" dirty="0"/>
              </a:br>
              <a:r>
                <a:rPr lang="en-US" sz="2400" b="1" dirty="0"/>
                <a:t>Business Growth</a:t>
              </a:r>
              <a:r>
                <a:rPr lang="en-US" sz="2400" dirty="0"/>
                <a:t> 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879A75-73CB-E18D-144D-91D0BA6118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70719" y="1801697"/>
              <a:ext cx="929482" cy="929482"/>
            </a:xfrm>
            <a:prstGeom prst="ellipse">
              <a:avLst/>
            </a:prstGeom>
            <a:solidFill>
              <a:srgbClr val="01487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423305-C87F-1350-F016-D293D792D653}"/>
                </a:ext>
              </a:extLst>
            </p:cNvPr>
            <p:cNvSpPr txBox="1"/>
            <p:nvPr/>
          </p:nvSpPr>
          <p:spPr>
            <a:xfrm>
              <a:off x="1460762" y="3432048"/>
              <a:ext cx="3096768" cy="751539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dirty="0"/>
                <a:t>Capture more opportunities</a:t>
              </a:r>
            </a:p>
            <a:p>
              <a:pPr algn="ctr">
                <a:spcAft>
                  <a:spcPts val="600"/>
                </a:spcAft>
              </a:pPr>
              <a:r>
                <a:rPr lang="en-US" dirty="0"/>
                <a:t>without increasing</a:t>
              </a:r>
            </a:p>
            <a:p>
              <a:pPr algn="ctr">
                <a:spcAft>
                  <a:spcPts val="600"/>
                </a:spcAft>
              </a:pPr>
              <a:r>
                <a:rPr lang="en-US" dirty="0"/>
                <a:t>staffing costs. </a:t>
              </a:r>
              <a:endParaRPr lang="en-US" sz="20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F28A9B4-A256-9348-AB5C-14C26DC2B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2230994"/>
            <a:ext cx="1016000" cy="1016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693C0EC-1642-4C15-E427-8CE75DDCA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827" y="2209020"/>
            <a:ext cx="910763" cy="91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87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8706520-B686-6D9A-618B-B11743C9A28C}"/>
              </a:ext>
            </a:extLst>
          </p:cNvPr>
          <p:cNvSpPr/>
          <p:nvPr/>
        </p:nvSpPr>
        <p:spPr>
          <a:xfrm>
            <a:off x="-67236" y="1389993"/>
            <a:ext cx="5990896" cy="4757823"/>
          </a:xfrm>
          <a:prstGeom prst="rect">
            <a:avLst/>
          </a:prstGeom>
          <a:solidFill>
            <a:srgbClr val="0148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EF2C4-E8E9-F2C1-2209-44B52FD86498}"/>
              </a:ext>
            </a:extLst>
          </p:cNvPr>
          <p:cNvSpPr txBox="1"/>
          <p:nvPr/>
        </p:nvSpPr>
        <p:spPr>
          <a:xfrm>
            <a:off x="357171" y="1822837"/>
            <a:ext cx="667563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Ready to Transform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Customer Conversations? 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89977D-F553-FA48-EBC4-920B35BD201E}"/>
              </a:ext>
            </a:extLst>
          </p:cNvPr>
          <p:cNvSpPr txBox="1"/>
          <p:nvPr/>
        </p:nvSpPr>
        <p:spPr>
          <a:xfrm>
            <a:off x="357173" y="2914322"/>
            <a:ext cx="4443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Give your customers faster service while giving your team more time to focus on what matters most. </a:t>
            </a:r>
            <a:endParaRPr lang="en-US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5E25BD-C71F-6AEF-0E79-E94747E202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11967" y="2377967"/>
            <a:ext cx="6858000" cy="21020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D9F035-F03D-C278-BEE4-38AF1E0AF316}"/>
              </a:ext>
            </a:extLst>
          </p:cNvPr>
          <p:cNvSpPr/>
          <p:nvPr/>
        </p:nvSpPr>
        <p:spPr>
          <a:xfrm>
            <a:off x="-286692" y="4114799"/>
            <a:ext cx="7507762" cy="633984"/>
          </a:xfrm>
          <a:prstGeom prst="rect">
            <a:avLst/>
          </a:prstGeom>
          <a:solidFill>
            <a:srgbClr val="9A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B1E697-195C-74CD-5A69-B5DB2F6D4F5C}"/>
              </a:ext>
            </a:extLst>
          </p:cNvPr>
          <p:cNvSpPr txBox="1"/>
          <p:nvPr/>
        </p:nvSpPr>
        <p:spPr>
          <a:xfrm>
            <a:off x="357172" y="422914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  <a:latin typeface="WordVisi_MSFontService"/>
              </a:rPr>
              <a:t>Schedule a personalized demo and see AI in action.</a:t>
            </a:r>
            <a:r>
              <a:rPr lang="en-US" sz="2000" b="0" i="0" dirty="0">
                <a:effectLst/>
                <a:latin typeface="WordVisiPilcrow_MSFontService"/>
              </a:rPr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8458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74C04ACC423E44A4F125D6BABA5946" ma:contentTypeVersion="15" ma:contentTypeDescription="Create a new document." ma:contentTypeScope="" ma:versionID="f89ad1ed6662de86cf22b7ef3ab87e20">
  <xsd:schema xmlns:xsd="http://www.w3.org/2001/XMLSchema" xmlns:xs="http://www.w3.org/2001/XMLSchema" xmlns:p="http://schemas.microsoft.com/office/2006/metadata/properties" xmlns:ns2="d06009e8-b49e-47fc-812e-ce081ef19010" xmlns:ns3="aa9b7068-0afd-4930-b7ce-8f6d6228ce89" targetNamespace="http://schemas.microsoft.com/office/2006/metadata/properties" ma:root="true" ma:fieldsID="86d0e44d8dc8520254fc35a62022a221" ns2:_="" ns3:_="">
    <xsd:import namespace="d06009e8-b49e-47fc-812e-ce081ef19010"/>
    <xsd:import namespace="aa9b7068-0afd-4930-b7ce-8f6d6228ce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009e8-b49e-47fc-812e-ce081ef19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c5b1b2b-2fe6-4ef8-9e43-ca2b02348d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9b7068-0afd-4930-b7ce-8f6d6228ce8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1fc599a-dca2-4361-9398-d40fc2b410a1}" ma:internalName="TaxCatchAll" ma:showField="CatchAllData" ma:web="aa9b7068-0afd-4930-b7ce-8f6d6228ce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9b7068-0afd-4930-b7ce-8f6d6228ce89" xsi:nil="true"/>
    <lcf76f155ced4ddcb4097134ff3c332f xmlns="d06009e8-b49e-47fc-812e-ce081ef19010">
      <Terms xmlns="http://schemas.microsoft.com/office/infopath/2007/PartnerControls"/>
    </lcf76f155ced4ddcb4097134ff3c332f>
    <SharedWithUsers xmlns="aa9b7068-0afd-4930-b7ce-8f6d6228ce89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CFCC095-247B-4110-BDCC-A46E647A0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6009e8-b49e-47fc-812e-ce081ef19010"/>
    <ds:schemaRef ds:uri="aa9b7068-0afd-4930-b7ce-8f6d6228ce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6BA44B-AAE9-4F4E-953A-36E0ECF4A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14C329-643F-4816-BE6F-A806CF8C8A2C}">
  <ds:schemaRefs>
    <ds:schemaRef ds:uri="http://schemas.microsoft.com/office/2006/metadata/properties"/>
    <ds:schemaRef ds:uri="http://schemas.microsoft.com/office/infopath/2007/PartnerControls"/>
    <ds:schemaRef ds:uri="aa9b7068-0afd-4930-b7ce-8f6d6228ce89"/>
    <ds:schemaRef ds:uri="d06009e8-b49e-47fc-812e-ce081ef190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166</Words>
  <Application>Microsoft Macintosh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WordVisi_MSFontService</vt:lpstr>
      <vt:lpstr>WordVisiPilcrow_MSFontService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Scheer</dc:creator>
  <cp:lastModifiedBy>Camisha Shelton</cp:lastModifiedBy>
  <cp:revision>66</cp:revision>
  <dcterms:created xsi:type="dcterms:W3CDTF">2023-08-08T14:57:23Z</dcterms:created>
  <dcterms:modified xsi:type="dcterms:W3CDTF">2026-07-08T19:07:40Z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0x010100DD74C04ACC423E44A4F125D6BABA5946</vt:lpwstr>
  </property>
  <property fmtid="{D5CDD505-2E9C-101B-9397-08002B2CF9AE}" pid="3" name="Order">
    <vt:r8>12088700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