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8E1"/>
    <a:srgbClr val="EFEAE7"/>
    <a:srgbClr val="E8DDD9"/>
    <a:srgbClr val="014878"/>
    <a:srgbClr val="9ACCFF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2189E-D0CD-5E53-4CB2-80ED7B22169E}" v="21" dt="2025-10-07T18:39:40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ampas" userId="S::jcampas@skyswitch.com::18c1c420-d344-40e0-92d0-0ed85e4cde44" providerId="AD" clId="Web-{ADE2189E-D0CD-5E53-4CB2-80ED7B22169E}"/>
    <pc:docChg chg="modSld">
      <pc:chgData name="Jessica Campas" userId="S::jcampas@skyswitch.com::18c1c420-d344-40e0-92d0-0ed85e4cde44" providerId="AD" clId="Web-{ADE2189E-D0CD-5E53-4CB2-80ED7B22169E}" dt="2025-10-07T18:39:37.809" v="10" actId="20577"/>
      <pc:docMkLst>
        <pc:docMk/>
      </pc:docMkLst>
      <pc:sldChg chg="modSp">
        <pc:chgData name="Jessica Campas" userId="S::jcampas@skyswitch.com::18c1c420-d344-40e0-92d0-0ed85e4cde44" providerId="AD" clId="Web-{ADE2189E-D0CD-5E53-4CB2-80ED7B22169E}" dt="2025-10-07T18:39:37.809" v="10" actId="20577"/>
        <pc:sldMkLst>
          <pc:docMk/>
          <pc:sldMk cId="2148458714" sldId="264"/>
        </pc:sldMkLst>
        <pc:spChg chg="mod">
          <ac:chgData name="Jessica Campas" userId="S::jcampas@skyswitch.com::18c1c420-d344-40e0-92d0-0ed85e4cde44" providerId="AD" clId="Web-{ADE2189E-D0CD-5E53-4CB2-80ED7B22169E}" dt="2025-10-07T18:39:32.496" v="9" actId="20577"/>
          <ac:spMkLst>
            <pc:docMk/>
            <pc:sldMk cId="2148458714" sldId="264"/>
            <ac:spMk id="2" creationId="{DEF6C3F5-71A4-4318-8A43-11A4A89F9E8D}"/>
          </ac:spMkLst>
        </pc:spChg>
        <pc:spChg chg="mod">
          <ac:chgData name="Jessica Campas" userId="S::jcampas@skyswitch.com::18c1c420-d344-40e0-92d0-0ed85e4cde44" providerId="AD" clId="Web-{ADE2189E-D0CD-5E53-4CB2-80ED7B22169E}" dt="2025-10-07T18:39:37.809" v="10" actId="20577"/>
          <ac:spMkLst>
            <pc:docMk/>
            <pc:sldMk cId="2148458714" sldId="264"/>
            <ac:spMk id="19" creationId="{2CCEF2C4-E8E9-F2C1-2209-44B52FD86498}"/>
          </ac:spMkLst>
        </pc:spChg>
        <pc:spChg chg="mod">
          <ac:chgData name="Jessica Campas" userId="S::jcampas@skyswitch.com::18c1c420-d344-40e0-92d0-0ed85e4cde44" providerId="AD" clId="Web-{ADE2189E-D0CD-5E53-4CB2-80ED7B22169E}" dt="2025-10-07T18:39:30.949" v="8" actId="1076"/>
          <ac:spMkLst>
            <pc:docMk/>
            <pc:sldMk cId="2148458714" sldId="264"/>
            <ac:spMk id="26" creationId="{B878F7BC-A5F8-D3E8-B56B-814FC8ACE4A1}"/>
          </ac:spMkLst>
        </pc:spChg>
        <pc:spChg chg="mod">
          <ac:chgData name="Jessica Campas" userId="S::jcampas@skyswitch.com::18c1c420-d344-40e0-92d0-0ed85e4cde44" providerId="AD" clId="Web-{ADE2189E-D0CD-5E53-4CB2-80ED7B22169E}" dt="2025-10-07T18:39:24.215" v="5" actId="20577"/>
          <ac:spMkLst>
            <pc:docMk/>
            <pc:sldMk cId="2148458714" sldId="264"/>
            <ac:spMk id="27" creationId="{B1F7F3A4-C6D6-CDA7-B8CD-1034806129E4}"/>
          </ac:spMkLst>
        </pc:spChg>
        <pc:spChg chg="mod">
          <ac:chgData name="Jessica Campas" userId="S::jcampas@skyswitch.com::18c1c420-d344-40e0-92d0-0ed85e4cde44" providerId="AD" clId="Web-{ADE2189E-D0CD-5E53-4CB2-80ED7B22169E}" dt="2025-10-07T18:39:30.730" v="7" actId="20577"/>
          <ac:spMkLst>
            <pc:docMk/>
            <pc:sldMk cId="2148458714" sldId="264"/>
            <ac:spMk id="29" creationId="{AD7A2A75-29B8-3BA0-B775-8C1783E593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16774" y="3837057"/>
            <a:ext cx="62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Unlock the Power of AI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A7969F-C44D-872A-8D08-88711BC6BE7E}"/>
              </a:ext>
            </a:extLst>
          </p:cNvPr>
          <p:cNvGrpSpPr/>
          <p:nvPr/>
        </p:nvGrpSpPr>
        <p:grpSpPr>
          <a:xfrm>
            <a:off x="5974080" y="1444158"/>
            <a:ext cx="5056348" cy="5578507"/>
            <a:chOff x="5974080" y="1444158"/>
            <a:chExt cx="5056348" cy="557850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6B607B-AA23-B841-1B53-5DA294241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74080" y="1444158"/>
              <a:ext cx="5056348" cy="557850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BFA454-9D03-EB3D-CEF0-3B25F9E246C7}"/>
                </a:ext>
              </a:extLst>
            </p:cNvPr>
            <p:cNvSpPr txBox="1"/>
            <p:nvPr/>
          </p:nvSpPr>
          <p:spPr>
            <a:xfrm>
              <a:off x="7355840" y="3252693"/>
              <a:ext cx="172835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>
                  <a:solidFill>
                    <a:srgbClr val="73A8E1"/>
                  </a:solidFill>
                </a:rPr>
                <a:t>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4021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can AI do for you?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81279" y="2341180"/>
            <a:ext cx="6858000" cy="21756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1C839CC-5E8E-3FDB-FF22-97DA2E9A5AD5}"/>
              </a:ext>
            </a:extLst>
          </p:cNvPr>
          <p:cNvGrpSpPr/>
          <p:nvPr/>
        </p:nvGrpSpPr>
        <p:grpSpPr>
          <a:xfrm>
            <a:off x="7663881" y="2124127"/>
            <a:ext cx="3200400" cy="4144612"/>
            <a:chOff x="7253976" y="2124127"/>
            <a:chExt cx="3200400" cy="41446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C7A2B-D604-B7D2-F5B0-7A563E8B42B2}"/>
                </a:ext>
              </a:extLst>
            </p:cNvPr>
            <p:cNvSpPr txBox="1"/>
            <p:nvPr/>
          </p:nvSpPr>
          <p:spPr>
            <a:xfrm>
              <a:off x="7253976" y="3729582"/>
              <a:ext cx="3200400" cy="253915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chemeClr val="tx2"/>
                  </a:solidFill>
                </a:rPr>
                <a:t>Operational benefits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Empower busy managers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Identify trends in customer sentiment and common issues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Get valuable data for decision-making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52AC02A-A585-4164-D350-162E9FC773B7}"/>
                </a:ext>
              </a:extLst>
            </p:cNvPr>
            <p:cNvGrpSpPr/>
            <p:nvPr/>
          </p:nvGrpSpPr>
          <p:grpSpPr>
            <a:xfrm>
              <a:off x="8168376" y="2124127"/>
              <a:ext cx="1371600" cy="1371600"/>
              <a:chOff x="8511276" y="2780566"/>
              <a:chExt cx="1371600" cy="13716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11276" y="2780566"/>
                <a:ext cx="1371600" cy="13716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D8B8D57-94FD-78EB-B02D-22321B4D2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9876" y="3009166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B28BD6-69C5-80BC-3068-27C45F0EDF10}"/>
              </a:ext>
            </a:extLst>
          </p:cNvPr>
          <p:cNvGrpSpPr/>
          <p:nvPr/>
        </p:nvGrpSpPr>
        <p:grpSpPr>
          <a:xfrm>
            <a:off x="1338230" y="2152103"/>
            <a:ext cx="3200400" cy="4206167"/>
            <a:chOff x="1338230" y="2152103"/>
            <a:chExt cx="3200400" cy="420616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450D3C-9F92-83CC-B7EB-2FA9F37A9E3E}"/>
                </a:ext>
              </a:extLst>
            </p:cNvPr>
            <p:cNvSpPr txBox="1"/>
            <p:nvPr/>
          </p:nvSpPr>
          <p:spPr>
            <a:xfrm>
              <a:off x="1338230" y="3757558"/>
              <a:ext cx="3200400" cy="260071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chemeClr val="tx2"/>
                  </a:solidFill>
                </a:rPr>
                <a:t>Workflow enhancements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Create concise overviews of call interactions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Determine customer sentiment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Identify key topics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BF179D-EB4A-7BB8-750E-8F802D2F3FF0}"/>
                </a:ext>
              </a:extLst>
            </p:cNvPr>
            <p:cNvGrpSpPr/>
            <p:nvPr/>
          </p:nvGrpSpPr>
          <p:grpSpPr>
            <a:xfrm>
              <a:off x="2252630" y="2152103"/>
              <a:ext cx="1371600" cy="1371600"/>
              <a:chOff x="2252630" y="2152103"/>
              <a:chExt cx="1371600" cy="13716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DBF189-2232-0FAF-DE40-9FD1BF948B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52630" y="2152103"/>
                <a:ext cx="1371600" cy="13716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4FDE3B3-9DCF-F51A-438F-0A67784BA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81230" y="2380703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B62296-C9A0-8E7B-0740-8B0A6BB5D921}"/>
              </a:ext>
            </a:extLst>
          </p:cNvPr>
          <p:cNvGrpSpPr/>
          <p:nvPr/>
        </p:nvGrpSpPr>
        <p:grpSpPr>
          <a:xfrm>
            <a:off x="4501056" y="2124127"/>
            <a:ext cx="3200400" cy="3821446"/>
            <a:chOff x="4501056" y="2124127"/>
            <a:chExt cx="3200400" cy="382144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9D31DF-D5DB-C2D3-AD12-DFCB5CB1840D}"/>
                </a:ext>
              </a:extLst>
            </p:cNvPr>
            <p:cNvSpPr txBox="1"/>
            <p:nvPr/>
          </p:nvSpPr>
          <p:spPr>
            <a:xfrm>
              <a:off x="4501056" y="3729582"/>
              <a:ext cx="3200400" cy="2215991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chemeClr val="tx2"/>
                  </a:solidFill>
                </a:rPr>
                <a:t>Flexible insight generation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Get automatic or </a:t>
              </a:r>
              <a:br>
                <a:rPr lang="en-US" sz="2000" dirty="0">
                  <a:solidFill>
                    <a:schemeClr val="tx2"/>
                  </a:solidFill>
                </a:rPr>
              </a:br>
              <a:r>
                <a:rPr lang="en-US" sz="2000" dirty="0">
                  <a:solidFill>
                    <a:schemeClr val="tx2"/>
                  </a:solidFill>
                </a:rPr>
                <a:t>on-demand insights</a:t>
              </a:r>
            </a:p>
            <a:p>
              <a:pPr marL="168275" indent="-16827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/>
                  </a:solidFill>
                </a:rPr>
                <a:t>Customize reporting from insights data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7D7DB6-A90C-B720-8423-D5C84CA3F33E}"/>
                </a:ext>
              </a:extLst>
            </p:cNvPr>
            <p:cNvGrpSpPr/>
            <p:nvPr/>
          </p:nvGrpSpPr>
          <p:grpSpPr>
            <a:xfrm>
              <a:off x="5415456" y="2124127"/>
              <a:ext cx="1371600" cy="1371600"/>
              <a:chOff x="5415456" y="2124127"/>
              <a:chExt cx="1371600" cy="13716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9A760C4-DDF9-D01E-49C4-1200805402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5456" y="2124127"/>
                <a:ext cx="1371600" cy="13716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D7D83217-102C-E4DD-B90C-C707750A1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644056" y="2352727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189187" y="1137037"/>
            <a:ext cx="599089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AI-Powered Features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12646" y="1087792"/>
            <a:ext cx="485383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to help boost your business communications</a:t>
            </a:r>
            <a:endParaRPr lang="en-US" sz="2800" b="1" dirty="0">
              <a:solidFill>
                <a:srgbClr val="01487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739326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529253" y="3128853"/>
            <a:ext cx="4343400" cy="33609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14878"/>
                </a:solidFill>
              </a:rPr>
              <a:t>Call Capture: </a:t>
            </a:r>
            <a:r>
              <a:rPr lang="en-US" dirty="0">
                <a:solidFill>
                  <a:srgbClr val="014878"/>
                </a:solidFill>
              </a:rPr>
              <a:t>Maintain detailed records effortlessly for training, auditing, or customer service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Call transcription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Live transcription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Call summarization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14878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14878"/>
                </a:solidFill>
              </a:rPr>
              <a:t>Call Assist: </a:t>
            </a:r>
            <a:r>
              <a:rPr lang="en-US" dirty="0">
                <a:solidFill>
                  <a:srgbClr val="014878"/>
                </a:solidFill>
              </a:rPr>
              <a:t>Reduce reliance on notes, empower agents to understand callers more clearly, and help with wrap-up duties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AI prompts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Score assist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AI wrap-up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Live call monitoring (coming soon) </a:t>
            </a:r>
            <a:endParaRPr lang="en-US" dirty="0">
              <a:solidFill>
                <a:srgbClr val="01487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F6C3F5-71A4-4318-8A43-11A4A89F9E8D}"/>
              </a:ext>
            </a:extLst>
          </p:cNvPr>
          <p:cNvSpPr txBox="1"/>
          <p:nvPr/>
        </p:nvSpPr>
        <p:spPr>
          <a:xfrm>
            <a:off x="6342995" y="3139363"/>
            <a:ext cx="4343400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14878"/>
                </a:solidFill>
              </a:rPr>
              <a:t>Advanced Analysis: </a:t>
            </a:r>
            <a:r>
              <a:rPr lang="en-US" dirty="0">
                <a:solidFill>
                  <a:srgbClr val="014878"/>
                </a:solidFill>
              </a:rPr>
              <a:t>Get actionable insights into the content and quality of customer interactions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Sentiment analysis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Topic detection and reporting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Sentiment trend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Sentiment trajectory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Utterance playback for transcripts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878"/>
                </a:solidFill>
              </a:rPr>
              <a:t>AI insights reporting and dashboards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9b7068-0afd-4930-b7ce-8f6d6228ce89" xsi:nil="true"/>
    <lcf76f155ced4ddcb4097134ff3c332f xmlns="d06009e8-b49e-47fc-812e-ce081ef19010">
      <Terms xmlns="http://schemas.microsoft.com/office/infopath/2007/PartnerControls"/>
    </lcf76f155ced4ddcb4097134ff3c332f>
    <SharedWithUsers xmlns="aa9b7068-0afd-4930-b7ce-8f6d6228ce8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4C04ACC423E44A4F125D6BABA5946" ma:contentTypeVersion="15" ma:contentTypeDescription="Create a new document." ma:contentTypeScope="" ma:versionID="f89ad1ed6662de86cf22b7ef3ab87e20">
  <xsd:schema xmlns:xsd="http://www.w3.org/2001/XMLSchema" xmlns:xs="http://www.w3.org/2001/XMLSchema" xmlns:p="http://schemas.microsoft.com/office/2006/metadata/properties" xmlns:ns2="d06009e8-b49e-47fc-812e-ce081ef19010" xmlns:ns3="aa9b7068-0afd-4930-b7ce-8f6d6228ce89" targetNamespace="http://schemas.microsoft.com/office/2006/metadata/properties" ma:root="true" ma:fieldsID="86d0e44d8dc8520254fc35a62022a221" ns2:_="" ns3:_="">
    <xsd:import namespace="d06009e8-b49e-47fc-812e-ce081ef19010"/>
    <xsd:import namespace="aa9b7068-0afd-4930-b7ce-8f6d6228ce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009e8-b49e-47fc-812e-ce081ef19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5b1b2b-2fe6-4ef8-9e43-ca2b02348d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7068-0afd-4930-b7ce-8f6d6228ce8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1fc599a-dca2-4361-9398-d40fc2b410a1}" ma:internalName="TaxCatchAll" ma:showField="CatchAllData" ma:web="aa9b7068-0afd-4930-b7ce-8f6d6228c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14C329-643F-4816-BE6F-A806CF8C8A2C}">
  <ds:schemaRefs>
    <ds:schemaRef ds:uri="http://schemas.microsoft.com/office/2006/metadata/properties"/>
    <ds:schemaRef ds:uri="http://schemas.microsoft.com/office/infopath/2007/PartnerControls"/>
    <ds:schemaRef ds:uri="aa9b7068-0afd-4930-b7ce-8f6d6228ce89"/>
    <ds:schemaRef ds:uri="d06009e8-b49e-47fc-812e-ce081ef19010"/>
  </ds:schemaRefs>
</ds:datastoreItem>
</file>

<file path=customXml/itemProps2.xml><?xml version="1.0" encoding="utf-8"?>
<ds:datastoreItem xmlns:ds="http://schemas.openxmlformats.org/officeDocument/2006/customXml" ds:itemID="{8B6BA44B-AAE9-4F4E-953A-36E0ECF4A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CC095-247B-4110-BDCC-A46E647A0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009e8-b49e-47fc-812e-ce081ef19010"/>
    <ds:schemaRef ds:uri="aa9b7068-0afd-4930-b7ce-8f6d6228c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158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Scheer</dc:creator>
  <cp:lastModifiedBy>Jennifer Scheer</cp:lastModifiedBy>
  <cp:revision>64</cp:revision>
  <dcterms:created xsi:type="dcterms:W3CDTF">2023-08-08T14:57:23Z</dcterms:created>
  <dcterms:modified xsi:type="dcterms:W3CDTF">2025-10-07T18:39:41Z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0x010100DD74C04ACC423E44A4F125D6BABA5946</vt:lpwstr>
  </property>
  <property fmtid="{D5CDD505-2E9C-101B-9397-08002B2CF9AE}" pid="3" name="Order">
    <vt:r8>12088700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