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61" r:id="rId5"/>
    <p:sldId id="271" r:id="rId6"/>
    <p:sldId id="263" r:id="rId7"/>
    <p:sldId id="264" r:id="rId8"/>
    <p:sldId id="265" r:id="rId9"/>
    <p:sldId id="262" r:id="rId10"/>
    <p:sldId id="267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Scheer" initials="JS" lastIdx="2" clrIdx="0">
    <p:extLst>
      <p:ext uri="{19B8F6BF-5375-455C-9EA6-DF929625EA0E}">
        <p15:presenceInfo xmlns:p15="http://schemas.microsoft.com/office/powerpoint/2012/main" userId="4361fd0fc1a28b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44061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274" autoAdjust="0"/>
  </p:normalViewPr>
  <p:slideViewPr>
    <p:cSldViewPr snapToGrid="0">
      <p:cViewPr varScale="1">
        <p:scale>
          <a:sx n="54" d="100"/>
          <a:sy n="54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rgbClr val="24406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C9-4DEC-BF13-50BF6A0CFB3D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C9-4DEC-BF13-50BF6A0CFB3D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74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C9-4DEC-BF13-50BF6A0CFB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rgbClr val="24406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C8-4AAD-9928-4F9077B5A813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CC8-4AAD-9928-4F9077B5A813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73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C8-4AAD-9928-4F9077B5A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rgbClr val="24406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80-4A3B-96F6-36B42FD845FF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80-4A3B-96F6-36B42FD845FF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67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80-4A3B-96F6-36B42FD84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314CF-5000-450C-B86D-82C3E712B02C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F5120-3372-4CC9-9D6C-5FE8204B6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98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EF5120-3372-4CC9-9D6C-5FE8204B66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1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EF5120-3372-4CC9-9D6C-5FE8204B66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51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EF5120-3372-4CC9-9D6C-5FE8204B66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9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A06E3333-AEB7-4502-B7E9-A10491326B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011947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D83A17-956A-4F8F-AB71-CC199FF7C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8249" y="316116"/>
            <a:ext cx="6747435" cy="2387600"/>
          </a:xfrm>
        </p:spPr>
        <p:txBody>
          <a:bodyPr anchor="b">
            <a:normAutofit/>
          </a:bodyPr>
          <a:lstStyle>
            <a:lvl1pPr algn="ctr">
              <a:defRPr sz="3600" b="1"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030F2-08B7-4485-A369-B4FF03A4E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249" y="2795791"/>
            <a:ext cx="6747435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64D140-6701-4989-AB7B-F34066B5BD39}"/>
              </a:ext>
            </a:extLst>
          </p:cNvPr>
          <p:cNvCxnSpPr/>
          <p:nvPr userDrawn="1"/>
        </p:nvCxnSpPr>
        <p:spPr>
          <a:xfrm>
            <a:off x="4959397" y="0"/>
            <a:ext cx="0" cy="6858000"/>
          </a:xfrm>
          <a:prstGeom prst="line">
            <a:avLst/>
          </a:prstGeom>
          <a:ln w="1270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70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To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2AEBA1-1E54-408D-88C9-4D3A47F873A1}"/>
              </a:ext>
            </a:extLst>
          </p:cNvPr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54C882-E07B-47A4-BCAB-A04DBD4B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045"/>
            <a:ext cx="10515600" cy="1325563"/>
          </a:xfrm>
        </p:spPr>
        <p:txBody>
          <a:bodyPr anchor="b" anchorCtr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63AB2-5E52-4FA9-8B66-9352E0B55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12883"/>
            <a:ext cx="5257800" cy="426408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150000"/>
              <a:defRPr>
                <a:solidFill>
                  <a:schemeClr val="accent5"/>
                </a:solidFill>
              </a:defRPr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>
                <a:solidFill>
                  <a:schemeClr val="accent5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̶"/>
              <a:defRPr>
                <a:solidFill>
                  <a:schemeClr val="accent5"/>
                </a:solidFill>
              </a:defRPr>
            </a:lvl3pPr>
            <a:lvl4pPr marL="1600200" indent="-2286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accent5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9CD87-43C0-4B00-8849-F11CC0DC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82EB-D3F2-4520-A3FD-C4D6C927D8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C7EB5-C8CA-44CF-B22C-D72478DDA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A0CC9-7E87-445A-AB5D-1B541E910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5200-E10B-446F-B916-51C575BF1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4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54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99A6B7-CD95-471B-83EF-27F56926F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BCF09-1470-4B17-9769-87A119FF2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B89E7-4F24-4CA1-9684-6B233D076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E82EB-D3F2-4520-A3FD-C4D6C927D8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52598-16E1-48CA-A220-4C96891331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408DE-3976-46C5-A935-C7D0F04BE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E5200-E10B-446F-B916-51C575BF1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0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517C2-7E4F-42D4-A87D-CBD1540139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Unified Communications</a:t>
            </a:r>
            <a:br>
              <a:rPr lang="en-US" dirty="0"/>
            </a:br>
            <a:r>
              <a:rPr lang="en-US" dirty="0"/>
              <a:t>AS a SERVICE (</a:t>
            </a:r>
            <a:r>
              <a:rPr lang="en-US" dirty="0" err="1"/>
              <a:t>UCaaS</a:t>
            </a:r>
            <a:r>
              <a:rPr lang="en-US" dirty="0"/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72E7B-B640-4F56-A319-C26D264DB5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Improve productivity and streamline communications for your team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85D9AF-F5C0-4A77-BF87-53765B265B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34446" y="4451553"/>
            <a:ext cx="2135040" cy="104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3427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69C7B-56BE-4C07-A35F-12AD3566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600" b="0" cap="none" spc="500"/>
              <a:t>solution detail</a:t>
            </a:r>
            <a:br>
              <a:rPr lang="en-US"/>
            </a:br>
            <a:r>
              <a:rPr lang="en-US" sz="4400"/>
              <a:t>Enhanced Features </a:t>
            </a:r>
            <a:br>
              <a:rPr lang="en-US" sz="4400"/>
            </a:br>
            <a:r>
              <a:rPr lang="en-US" sz="4400"/>
              <a:t>&amp; Compliance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BD710-D2D8-4BF9-8133-CBCB5F9DB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Phone numbers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North American DID acquisition 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Partial number searches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Purchase toll-free numbers</a:t>
            </a:r>
          </a:p>
          <a:p>
            <a:pPr>
              <a:lnSpc>
                <a:spcPct val="120000"/>
              </a:lnSpc>
            </a:pPr>
            <a:r>
              <a:rPr lang="en-US" dirty="0"/>
              <a:t>E911 (Kari’s Law and Ray Baum support) </a:t>
            </a:r>
          </a:p>
          <a:p>
            <a:pPr>
              <a:lnSpc>
                <a:spcPct val="120000"/>
              </a:lnSpc>
            </a:pPr>
            <a:r>
              <a:rPr lang="en-US" dirty="0"/>
              <a:t>Spam prevention and STIR/SHAKEN</a:t>
            </a:r>
          </a:p>
          <a:p>
            <a:pPr>
              <a:lnSpc>
                <a:spcPct val="120000"/>
              </a:lnSpc>
            </a:pPr>
            <a:r>
              <a:rPr lang="en-US" dirty="0"/>
              <a:t>Custom call routing </a:t>
            </a:r>
          </a:p>
          <a:p>
            <a:pPr>
              <a:lnSpc>
                <a:spcPct val="120000"/>
              </a:lnSpc>
            </a:pPr>
            <a:r>
              <a:rPr lang="en-US" dirty="0"/>
              <a:t>10DLC SMS</a:t>
            </a:r>
          </a:p>
          <a:p>
            <a:pPr>
              <a:lnSpc>
                <a:spcPct val="120000"/>
              </a:lnSpc>
            </a:pPr>
            <a:r>
              <a:rPr lang="en-US" dirty="0"/>
              <a:t>Rapid activation, provisioning and deployment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2D72DF-27FA-411A-BF0E-E6AB081A98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9231" y="914400"/>
            <a:ext cx="4982769" cy="5943600"/>
          </a:xfrm>
          <a:prstGeom prst="rect">
            <a:avLst/>
          </a:prstGeom>
          <a:ln>
            <a:noFill/>
          </a:ln>
          <a:effectLst>
            <a:outerShdw blurRad="292100" dist="139700" dir="108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3946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69C7B-56BE-4C07-A35F-12AD35665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045"/>
            <a:ext cx="10515600" cy="1325563"/>
          </a:xfrm>
        </p:spPr>
        <p:txBody>
          <a:bodyPr/>
          <a:lstStyle/>
          <a:p>
            <a:r>
              <a:rPr lang="en-US" sz="1400" b="0" cap="none" spc="500" dirty="0"/>
              <a:t>solution detail </a:t>
            </a:r>
            <a:br>
              <a:rPr lang="en-US" dirty="0"/>
            </a:br>
            <a:r>
              <a:rPr lang="en-US" dirty="0"/>
              <a:t>Voice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BD710-D2D8-4BF9-8133-CBCB5F9DB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12883"/>
            <a:ext cx="5257800" cy="4264080"/>
          </a:xfrm>
        </p:spPr>
        <p:txBody>
          <a:bodyPr>
            <a:normAutofit/>
          </a:bodyPr>
          <a:lstStyle/>
          <a:p>
            <a:r>
              <a:rPr lang="en-US" dirty="0"/>
              <a:t>Innovative, integrated telephony, and UC services</a:t>
            </a:r>
          </a:p>
          <a:p>
            <a:r>
              <a:rPr lang="en-US" dirty="0"/>
              <a:t>Control call flow, media handling, and business logic </a:t>
            </a:r>
          </a:p>
          <a:p>
            <a:r>
              <a:rPr lang="en-US" dirty="0"/>
              <a:t>Integration with CRM and common billing systems </a:t>
            </a:r>
          </a:p>
          <a:p>
            <a:r>
              <a:rPr lang="en-US" dirty="0"/>
              <a:t>Easy-to-build applications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0B09F12-7BD0-4BE9-AEA9-5A23A6BE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9231" y="914400"/>
            <a:ext cx="4982769" cy="5943600"/>
          </a:xfrm>
          <a:prstGeom prst="rect">
            <a:avLst/>
          </a:prstGeom>
          <a:effectLst>
            <a:outerShdw blurRad="292100" dist="139700" dir="10800000" algn="tr" rotWithShape="0">
              <a:prstClr val="black">
                <a:alpha val="6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6222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9604B-81CE-4082-801A-1C9C537C0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04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5C1A54-BCF7-4C3C-B44B-8F48526C9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28480" y="2587117"/>
            <a:ext cx="2135040" cy="1042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032B0705-83A5-44FF-BF3E-F60C3F1C3903}"/>
              </a:ext>
            </a:extLst>
          </p:cNvPr>
          <p:cNvSpPr txBox="1">
            <a:spLocks/>
          </p:cNvSpPr>
          <p:nvPr/>
        </p:nvSpPr>
        <p:spPr>
          <a:xfrm>
            <a:off x="2859975" y="4319235"/>
            <a:ext cx="6472051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&lt;&lt;Email&gt;&gt;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&lt;&lt;Phone&gt;&gt;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&lt;&lt;Website&gt;&gt;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&lt;&lt;Address&gt;&gt;</a:t>
            </a:r>
          </a:p>
        </p:txBody>
      </p:sp>
    </p:spTree>
    <p:extLst>
      <p:ext uri="{BB962C8B-B14F-4D97-AF65-F5344CB8AC3E}">
        <p14:creationId xmlns:p14="http://schemas.microsoft.com/office/powerpoint/2010/main" val="382746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sitting at a table with a computer&#10;&#10;Description automatically generated">
            <a:extLst>
              <a:ext uri="{FF2B5EF4-FFF2-40B4-BE49-F238E27FC236}">
                <a16:creationId xmlns:a16="http://schemas.microsoft.com/office/drawing/2014/main" id="{7F0A6B7C-4B30-4F03-9995-DF5831E4CD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99" cy="6860698"/>
          </a:xfrm>
          <a:prstGeom prst="rect">
            <a:avLst/>
          </a:prstGeom>
          <a:effectLst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AE45414-07C0-47AA-99C2-1DF50764A5A9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3A666A-BDBE-4F2A-A74F-E17CCEB72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2773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r>
              <a:rPr lang="en-US" sz="5300" dirty="0">
                <a:solidFill>
                  <a:schemeClr val="accent1"/>
                </a:solidFill>
              </a:rPr>
              <a:t>Did you know?</a:t>
            </a:r>
            <a:br>
              <a:rPr lang="en-US" sz="5300" dirty="0">
                <a:solidFill>
                  <a:schemeClr val="accent1"/>
                </a:solidFill>
              </a:rPr>
            </a:br>
            <a:r>
              <a:rPr lang="en-US" sz="3600" cap="none" dirty="0">
                <a:solidFill>
                  <a:schemeClr val="accent1"/>
                </a:solidFill>
              </a:rPr>
              <a:t>The top-cited technologies seen as “very important” </a:t>
            </a:r>
            <a:br>
              <a:rPr lang="en-US" sz="3600" cap="none" dirty="0">
                <a:solidFill>
                  <a:schemeClr val="accent1"/>
                </a:solidFill>
              </a:rPr>
            </a:br>
            <a:r>
              <a:rPr lang="en-US" sz="3600" cap="none" dirty="0">
                <a:solidFill>
                  <a:schemeClr val="accent1"/>
                </a:solidFill>
              </a:rPr>
              <a:t>for getting work done efficiently</a:t>
            </a:r>
            <a:endParaRPr lang="en-US" cap="none" dirty="0">
              <a:solidFill>
                <a:schemeClr val="accent1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3594C21-A1BB-42F8-BBA7-DA62922330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2897774"/>
              </p:ext>
            </p:extLst>
          </p:nvPr>
        </p:nvGraphicFramePr>
        <p:xfrm>
          <a:off x="641341" y="2171660"/>
          <a:ext cx="3068811" cy="3072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F296300-7617-4F8E-9D97-3B24B7969C53}"/>
              </a:ext>
            </a:extLst>
          </p:cNvPr>
          <p:cNvSpPr txBox="1"/>
          <p:nvPr/>
        </p:nvSpPr>
        <p:spPr>
          <a:xfrm>
            <a:off x="1621747" y="3384686"/>
            <a:ext cx="1107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2"/>
                </a:solidFill>
              </a:rPr>
              <a:t>74%</a:t>
            </a:r>
            <a:endParaRPr lang="en-US" b="1" dirty="0">
              <a:solidFill>
                <a:schemeClr val="bg2"/>
              </a:solidFill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F8DAA42-6642-4AE1-AB32-9166313243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0662152"/>
              </p:ext>
            </p:extLst>
          </p:nvPr>
        </p:nvGraphicFramePr>
        <p:xfrm>
          <a:off x="4452920" y="2171660"/>
          <a:ext cx="3072384" cy="3072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6C81DD3-F0DE-49D8-B5A3-7779A7BAE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7669658"/>
              </p:ext>
            </p:extLst>
          </p:nvPr>
        </p:nvGraphicFramePr>
        <p:xfrm>
          <a:off x="8268071" y="2171660"/>
          <a:ext cx="3072384" cy="3072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24D6AAB-3BC7-4337-B859-7774E9E50E69}"/>
              </a:ext>
            </a:extLst>
          </p:cNvPr>
          <p:cNvSpPr txBox="1"/>
          <p:nvPr/>
        </p:nvSpPr>
        <p:spPr>
          <a:xfrm>
            <a:off x="5542000" y="3407969"/>
            <a:ext cx="1107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2"/>
                </a:solidFill>
              </a:rPr>
              <a:t>73%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A721CA-1AD5-45C4-9547-023EC462B846}"/>
              </a:ext>
            </a:extLst>
          </p:cNvPr>
          <p:cNvSpPr txBox="1"/>
          <p:nvPr/>
        </p:nvSpPr>
        <p:spPr>
          <a:xfrm>
            <a:off x="9250264" y="3407968"/>
            <a:ext cx="1107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2"/>
                </a:solidFill>
              </a:rPr>
              <a:t>67%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3695DE-7506-4CF7-A96A-2ABD725E20A1}"/>
              </a:ext>
            </a:extLst>
          </p:cNvPr>
          <p:cNvSpPr txBox="1"/>
          <p:nvPr/>
        </p:nvSpPr>
        <p:spPr>
          <a:xfrm>
            <a:off x="5260434" y="5301507"/>
            <a:ext cx="1404552" cy="8248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800" dirty="0">
                <a:solidFill>
                  <a:schemeClr val="bg2"/>
                </a:solidFill>
              </a:rPr>
              <a:t>remote </a:t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n-US" sz="2800" dirty="0">
                <a:solidFill>
                  <a:schemeClr val="bg2"/>
                </a:solidFill>
              </a:rPr>
              <a:t>work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7D0739-ACEE-4333-B0D7-9D5B610C5BA7}"/>
              </a:ext>
            </a:extLst>
          </p:cNvPr>
          <p:cNvSpPr txBox="1"/>
          <p:nvPr/>
        </p:nvSpPr>
        <p:spPr>
          <a:xfrm>
            <a:off x="719049" y="5301507"/>
            <a:ext cx="2884123" cy="8248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800" dirty="0">
                <a:solidFill>
                  <a:schemeClr val="bg2"/>
                </a:solidFill>
              </a:rPr>
              <a:t>communications </a:t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n-US" sz="2800" dirty="0">
                <a:solidFill>
                  <a:schemeClr val="bg2"/>
                </a:solidFill>
              </a:rPr>
              <a:t>tools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CE0600-E6E9-48E9-B6CD-19E9C69C3061}"/>
              </a:ext>
            </a:extLst>
          </p:cNvPr>
          <p:cNvSpPr txBox="1"/>
          <p:nvPr/>
        </p:nvSpPr>
        <p:spPr>
          <a:xfrm>
            <a:off x="8630533" y="5301507"/>
            <a:ext cx="2326278" cy="8248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800" dirty="0">
                <a:solidFill>
                  <a:schemeClr val="bg2"/>
                </a:solidFill>
              </a:rPr>
              <a:t>collaboration </a:t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n-US" sz="2800" dirty="0">
                <a:solidFill>
                  <a:schemeClr val="bg2"/>
                </a:solidFill>
              </a:rPr>
              <a:t>tools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000189-ECD9-4AF0-8343-B427C1EE8F6D}"/>
              </a:ext>
            </a:extLst>
          </p:cNvPr>
          <p:cNvSpPr txBox="1"/>
          <p:nvPr/>
        </p:nvSpPr>
        <p:spPr>
          <a:xfrm>
            <a:off x="4004441" y="6483375"/>
            <a:ext cx="8345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Source: Harvard Business Review, </a:t>
            </a:r>
            <a:r>
              <a:rPr lang="en-US" sz="1200" i="1" dirty="0">
                <a:solidFill>
                  <a:schemeClr val="bg1"/>
                </a:solidFill>
              </a:rPr>
              <a:t>Making Technology an Integral Part of Your Employee Experience Strategy</a:t>
            </a:r>
            <a:r>
              <a:rPr lang="en-US" sz="1200" dirty="0">
                <a:solidFill>
                  <a:schemeClr val="bg1"/>
                </a:solidFill>
              </a:rPr>
              <a:t>, 2020</a:t>
            </a:r>
          </a:p>
        </p:txBody>
      </p:sp>
    </p:spTree>
    <p:extLst>
      <p:ext uri="{BB962C8B-B14F-4D97-AF65-F5344CB8AC3E}">
        <p14:creationId xmlns:p14="http://schemas.microsoft.com/office/powerpoint/2010/main" val="389615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31F3475-91D3-4CED-86B6-15BFF464732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3634" r="20438"/>
          <a:stretch/>
        </p:blipFill>
        <p:spPr>
          <a:xfrm>
            <a:off x="0" y="1606550"/>
            <a:ext cx="12192000" cy="52633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07A51B-FCD9-4B78-A2EC-26EFEC35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045"/>
            <a:ext cx="10515600" cy="1325563"/>
          </a:xfrm>
        </p:spPr>
        <p:txBody>
          <a:bodyPr anchor="ctr" anchorCtr="0"/>
          <a:lstStyle/>
          <a:p>
            <a:pPr algn="ctr"/>
            <a:r>
              <a:rPr lang="en-US" dirty="0"/>
              <a:t>Why </a:t>
            </a:r>
            <a:r>
              <a:rPr lang="en-US" dirty="0" err="1"/>
              <a:t>UCaaS</a:t>
            </a:r>
            <a:r>
              <a:rPr lang="en-US" dirty="0"/>
              <a:t>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9C203D-15F2-4F82-89BC-906466BFE9D0}"/>
              </a:ext>
            </a:extLst>
          </p:cNvPr>
          <p:cNvSpPr/>
          <p:nvPr/>
        </p:nvSpPr>
        <p:spPr>
          <a:xfrm>
            <a:off x="0" y="1900051"/>
            <a:ext cx="7695210" cy="4368841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7713" lvl="1" indent="-457200">
              <a:spcAft>
                <a:spcPts val="600"/>
              </a:spcAft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Collaborate anywhere, anytime </a:t>
            </a:r>
          </a:p>
          <a:p>
            <a:pPr marL="747713" lvl="1" indent="-457200">
              <a:spcAft>
                <a:spcPts val="600"/>
              </a:spcAft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Reach your team in an instant </a:t>
            </a:r>
          </a:p>
          <a:p>
            <a:pPr marL="747713" lvl="1" indent="-457200">
              <a:spcAft>
                <a:spcPts val="600"/>
              </a:spcAft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Keep remote workers engaged </a:t>
            </a:r>
          </a:p>
          <a:p>
            <a:pPr marL="747713" lvl="1" indent="-457200">
              <a:spcAft>
                <a:spcPts val="600"/>
              </a:spcAft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Maintain productivity for road warriors</a:t>
            </a:r>
          </a:p>
          <a:p>
            <a:pPr marL="747713" lvl="1" indent="-457200">
              <a:spcAft>
                <a:spcPts val="600"/>
              </a:spcAft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Rely on flexible cloud communications </a:t>
            </a:r>
          </a:p>
          <a:p>
            <a:pPr marL="747713" lvl="1" indent="-457200">
              <a:spcAft>
                <a:spcPts val="600"/>
              </a:spcAft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Shift </a:t>
            </a:r>
            <a:r>
              <a:rPr lang="en-US" sz="2800" dirty="0" err="1">
                <a:solidFill>
                  <a:schemeClr val="accent1"/>
                </a:solidFill>
              </a:rPr>
              <a:t>CapEx</a:t>
            </a:r>
            <a:r>
              <a:rPr lang="en-US" sz="2800" dirty="0">
                <a:solidFill>
                  <a:schemeClr val="accent1"/>
                </a:solidFill>
              </a:rPr>
              <a:t> to </a:t>
            </a:r>
            <a:r>
              <a:rPr lang="en-US" sz="2800" dirty="0" err="1">
                <a:solidFill>
                  <a:schemeClr val="accent1"/>
                </a:solidFill>
              </a:rPr>
              <a:t>OpEx</a:t>
            </a:r>
            <a:endParaRPr lang="en-US" sz="2800" dirty="0">
              <a:solidFill>
                <a:schemeClr val="accent1"/>
              </a:solidFill>
            </a:endParaRPr>
          </a:p>
          <a:p>
            <a:pPr marL="747713" lvl="1" indent="-457200">
              <a:spcAft>
                <a:spcPts val="600"/>
              </a:spcAft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Future-proof your communications</a:t>
            </a:r>
          </a:p>
          <a:p>
            <a:pPr marL="747713" lvl="1" indent="-457200">
              <a:spcAft>
                <a:spcPts val="600"/>
              </a:spcAft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Enable zero-touch, remote support</a:t>
            </a:r>
          </a:p>
        </p:txBody>
      </p:sp>
    </p:spTree>
    <p:extLst>
      <p:ext uri="{BB962C8B-B14F-4D97-AF65-F5344CB8AC3E}">
        <p14:creationId xmlns:p14="http://schemas.microsoft.com/office/powerpoint/2010/main" val="90645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49458-5BF1-4560-945E-556765807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045"/>
            <a:ext cx="10515600" cy="1325563"/>
          </a:xfrm>
        </p:spPr>
        <p:txBody>
          <a:bodyPr/>
          <a:lstStyle/>
          <a:p>
            <a:pPr algn="r"/>
            <a:r>
              <a:rPr lang="en-US" dirty="0"/>
              <a:t>Delivering </a:t>
            </a:r>
            <a:br>
              <a:rPr lang="en-US" dirty="0"/>
            </a:br>
            <a:r>
              <a:rPr lang="en-US" dirty="0"/>
              <a:t>Peace Of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D4850-E21E-4CB7-A7FD-E67139937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7347" y="2100262"/>
            <a:ext cx="5696454" cy="426402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All the features you have today, plus advanced cloud-based calling features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Flexible, efficient, and future-friendly format 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Service-level guarantees for all mission-critical functions 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Lower operating costs and remote-work-ready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400" dirty="0"/>
              <a:t>Disaster-proof and geographically redundant infrastructure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4063D7-8899-43AA-8E71-6830139641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914400"/>
            <a:ext cx="4983480" cy="594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169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B229BE10-EF21-4763-BE00-2B5EA53C8A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6278"/>
            <a:ext cx="12188952" cy="68580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39822F62-A8CA-4F82-98F0-83D82B4F0B9F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B5120F1F-497C-4681-86EB-026EEB55ADE0}"/>
              </a:ext>
            </a:extLst>
          </p:cNvPr>
          <p:cNvSpPr/>
          <p:nvPr/>
        </p:nvSpPr>
        <p:spPr>
          <a:xfrm>
            <a:off x="3244468" y="1812309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Web </a:t>
            </a:r>
            <a:br>
              <a:rPr lang="en-US" sz="1600" dirty="0">
                <a:solidFill>
                  <a:schemeClr val="tx2"/>
                </a:solidFill>
              </a:rPr>
            </a:br>
            <a:r>
              <a:rPr lang="en-US" sz="1600" dirty="0">
                <a:solidFill>
                  <a:schemeClr val="tx2"/>
                </a:solidFill>
              </a:rPr>
              <a:t>conferencing &amp; </a:t>
            </a:r>
            <a:br>
              <a:rPr lang="en-US" sz="1600" dirty="0">
                <a:solidFill>
                  <a:schemeClr val="tx2"/>
                </a:solidFill>
              </a:rPr>
            </a:br>
            <a:r>
              <a:rPr lang="en-US" sz="1600" dirty="0">
                <a:solidFill>
                  <a:schemeClr val="tx2"/>
                </a:solidFill>
              </a:rPr>
              <a:t>collaboration</a:t>
            </a: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66F64DD1-7CA3-4878-98F3-AFCFAD6D1388}"/>
              </a:ext>
            </a:extLst>
          </p:cNvPr>
          <p:cNvSpPr/>
          <p:nvPr/>
        </p:nvSpPr>
        <p:spPr>
          <a:xfrm>
            <a:off x="4633001" y="2675908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Appointment reminders</a:t>
            </a: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32FECB40-2EA7-4940-9783-74604FD50D9C}"/>
              </a:ext>
            </a:extLst>
          </p:cNvPr>
          <p:cNvSpPr/>
          <p:nvPr/>
        </p:nvSpPr>
        <p:spPr>
          <a:xfrm>
            <a:off x="1889801" y="2752113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SMS &amp; voice broadcast</a:t>
            </a: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3EFE1D03-6CCE-4F62-9A73-E9A9DEB6862D}"/>
              </a:ext>
            </a:extLst>
          </p:cNvPr>
          <p:cNvSpPr/>
          <p:nvPr/>
        </p:nvSpPr>
        <p:spPr>
          <a:xfrm>
            <a:off x="3278334" y="3615712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Microsoft Teams integration</a:t>
            </a: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052738EE-1462-47DC-99AA-43A1BBE80592}"/>
              </a:ext>
            </a:extLst>
          </p:cNvPr>
          <p:cNvSpPr/>
          <p:nvPr/>
        </p:nvSpPr>
        <p:spPr>
          <a:xfrm>
            <a:off x="6021534" y="3539508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Enhanced applications</a:t>
            </a: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5B500117-8598-45A7-BCB9-A49B0C9C6C27}"/>
              </a:ext>
            </a:extLst>
          </p:cNvPr>
          <p:cNvSpPr/>
          <p:nvPr/>
        </p:nvSpPr>
        <p:spPr>
          <a:xfrm>
            <a:off x="7410067" y="4403107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Voice API</a:t>
            </a: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F3010F9E-B493-4DCF-9335-AF66D7E86707}"/>
              </a:ext>
            </a:extLst>
          </p:cNvPr>
          <p:cNvSpPr/>
          <p:nvPr/>
        </p:nvSpPr>
        <p:spPr>
          <a:xfrm>
            <a:off x="4666867" y="4479312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Voicemail transcription</a:t>
            </a:r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9D0C233F-60DA-410B-9F8E-82C4C0606D9A}"/>
              </a:ext>
            </a:extLst>
          </p:cNvPr>
          <p:cNvSpPr/>
          <p:nvPr/>
        </p:nvSpPr>
        <p:spPr>
          <a:xfrm>
            <a:off x="7342335" y="796299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Business SMS</a:t>
            </a:r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7A748416-C1F4-4425-950B-C9D6B5A500F7}"/>
              </a:ext>
            </a:extLst>
          </p:cNvPr>
          <p:cNvSpPr/>
          <p:nvPr/>
        </p:nvSpPr>
        <p:spPr>
          <a:xfrm>
            <a:off x="4599135" y="872504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Cloud/ hosted PBX</a:t>
            </a:r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49DE89F8-E497-4F43-9E76-12014829C543}"/>
              </a:ext>
            </a:extLst>
          </p:cNvPr>
          <p:cNvSpPr/>
          <p:nvPr/>
        </p:nvSpPr>
        <p:spPr>
          <a:xfrm>
            <a:off x="5987668" y="1736103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Virtual fax</a:t>
            </a:r>
          </a:p>
        </p:txBody>
      </p:sp>
      <p:sp>
        <p:nvSpPr>
          <p:cNvPr id="19" name="Hexagon 18">
            <a:extLst>
              <a:ext uri="{FF2B5EF4-FFF2-40B4-BE49-F238E27FC236}">
                <a16:creationId xmlns:a16="http://schemas.microsoft.com/office/drawing/2014/main" id="{0B10B7F4-8000-4096-B2C8-A6C7619EE2DE}"/>
              </a:ext>
            </a:extLst>
          </p:cNvPr>
          <p:cNvSpPr/>
          <p:nvPr/>
        </p:nvSpPr>
        <p:spPr>
          <a:xfrm>
            <a:off x="8730868" y="1659899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E911</a:t>
            </a:r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B11BAA7B-E967-47E7-8E31-69639554A272}"/>
              </a:ext>
            </a:extLst>
          </p:cNvPr>
          <p:cNvSpPr/>
          <p:nvPr/>
        </p:nvSpPr>
        <p:spPr>
          <a:xfrm>
            <a:off x="10119401" y="2523498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And more…</a:t>
            </a:r>
          </a:p>
        </p:txBody>
      </p:sp>
      <p:sp>
        <p:nvSpPr>
          <p:cNvPr id="21" name="Hexagon 20">
            <a:extLst>
              <a:ext uri="{FF2B5EF4-FFF2-40B4-BE49-F238E27FC236}">
                <a16:creationId xmlns:a16="http://schemas.microsoft.com/office/drawing/2014/main" id="{D0CAF348-D3B7-4330-BFED-C8FA3C92E0AD}"/>
              </a:ext>
            </a:extLst>
          </p:cNvPr>
          <p:cNvSpPr/>
          <p:nvPr/>
        </p:nvSpPr>
        <p:spPr>
          <a:xfrm>
            <a:off x="7376201" y="2599703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Mobility</a:t>
            </a:r>
          </a:p>
        </p:txBody>
      </p:sp>
      <p:sp>
        <p:nvSpPr>
          <p:cNvPr id="22" name="Hexagon 21">
            <a:extLst>
              <a:ext uri="{FF2B5EF4-FFF2-40B4-BE49-F238E27FC236}">
                <a16:creationId xmlns:a16="http://schemas.microsoft.com/office/drawing/2014/main" id="{004180C1-A5B5-4D59-B56E-F8EB84F9E3B6}"/>
              </a:ext>
            </a:extLst>
          </p:cNvPr>
          <p:cNvSpPr/>
          <p:nvPr/>
        </p:nvSpPr>
        <p:spPr>
          <a:xfrm>
            <a:off x="8764734" y="3463302"/>
            <a:ext cx="1728216" cy="1727199"/>
          </a:xfrm>
          <a:prstGeom prst="hexagon">
            <a:avLst/>
          </a:prstGeom>
          <a:solidFill>
            <a:srgbClr val="244061">
              <a:alpha val="74902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Call center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6BE1F9-9655-46B0-B657-79AE0E0D1FB4}"/>
              </a:ext>
            </a:extLst>
          </p:cNvPr>
          <p:cNvSpPr txBox="1"/>
          <p:nvPr/>
        </p:nvSpPr>
        <p:spPr>
          <a:xfrm>
            <a:off x="5907524" y="5290456"/>
            <a:ext cx="200724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accent1"/>
                </a:solidFill>
              </a:rPr>
              <a:t>Softphone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</a:rPr>
              <a:t>Desktop app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</a:rPr>
              <a:t>CRM integration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</a:rPr>
              <a:t>Outlook integration</a:t>
            </a:r>
          </a:p>
          <a:p>
            <a:pPr algn="ctr"/>
            <a:r>
              <a:rPr lang="en-US" sz="1400" dirty="0">
                <a:solidFill>
                  <a:schemeClr val="accent1"/>
                </a:solidFill>
              </a:rPr>
              <a:t>Chrome extension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26FE98-1CC5-4A6B-A47F-23A80C4A471F}"/>
              </a:ext>
            </a:extLst>
          </p:cNvPr>
          <p:cNvCxnSpPr/>
          <p:nvPr/>
        </p:nvCxnSpPr>
        <p:spPr>
          <a:xfrm>
            <a:off x="6885639" y="4684818"/>
            <a:ext cx="0" cy="49876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3">
            <a:extLst>
              <a:ext uri="{FF2B5EF4-FFF2-40B4-BE49-F238E27FC236}">
                <a16:creationId xmlns:a16="http://schemas.microsoft.com/office/drawing/2014/main" id="{20C5C899-BEE9-425B-BEF2-231E0B93BBA5}"/>
              </a:ext>
            </a:extLst>
          </p:cNvPr>
          <p:cNvSpPr txBox="1">
            <a:spLocks/>
          </p:cNvSpPr>
          <p:nvPr/>
        </p:nvSpPr>
        <p:spPr>
          <a:xfrm>
            <a:off x="233454" y="188050"/>
            <a:ext cx="5571974" cy="13255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Key Features and Solution Suite OVERVIEW</a:t>
            </a:r>
          </a:p>
        </p:txBody>
      </p:sp>
    </p:spTree>
    <p:extLst>
      <p:ext uri="{BB962C8B-B14F-4D97-AF65-F5344CB8AC3E}">
        <p14:creationId xmlns:p14="http://schemas.microsoft.com/office/powerpoint/2010/main" val="28250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391B4-ACE5-4D35-B250-3A6366F88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045"/>
            <a:ext cx="10515600" cy="1325563"/>
          </a:xfrm>
        </p:spPr>
        <p:txBody>
          <a:bodyPr/>
          <a:lstStyle/>
          <a:p>
            <a:r>
              <a:rPr lang="en-US" sz="1400" b="0" cap="none" spc="500" dirty="0"/>
              <a:t>solution detail</a:t>
            </a:r>
            <a:br>
              <a:rPr lang="en-US" dirty="0"/>
            </a:br>
            <a:r>
              <a:rPr lang="en-US" dirty="0"/>
              <a:t>Business 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E3C74-5F75-4ABC-ADA8-057DD257E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12883"/>
            <a:ext cx="5257800" cy="426408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Send and receive messages and images to and from extensions, 10-digit local, or long-distance numbers 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Message colleagues, clients, and departments with a business identity—even from personal devices 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Reply to an incoming message from a mobile app, desktop app, or by email 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Text seamlessly across devices, including smartphones, tablets, and computers 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Collaborate more effectively by communicating in a single text thread 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Broadcast capability, appointment reminder platform, and drip campaign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1183B2-73BF-40EB-978B-CAB5DA21E2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8520" y="922877"/>
            <a:ext cx="4983480" cy="5943600"/>
          </a:xfrm>
          <a:prstGeom prst="rect">
            <a:avLst/>
          </a:prstGeom>
          <a:ln>
            <a:noFill/>
          </a:ln>
          <a:effectLst>
            <a:outerShdw blurRad="292100" dist="139700" dir="108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023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0EE7-FE8C-4432-9A22-D0E8E3B56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04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1600" b="0" cap="none" spc="500" dirty="0"/>
              <a:t>solution detail</a:t>
            </a:r>
            <a:br>
              <a:rPr lang="en-US" dirty="0"/>
            </a:br>
            <a:r>
              <a:rPr lang="en-US" dirty="0"/>
              <a:t>Web Conferencing </a:t>
            </a:r>
            <a:br>
              <a:rPr lang="en-US" dirty="0"/>
            </a:br>
            <a:r>
              <a:rPr lang="en-US" dirty="0"/>
              <a:t>&amp;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E263A-0902-494E-A162-D8C25E317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12883"/>
            <a:ext cx="5257800" cy="4264080"/>
          </a:xfrm>
        </p:spPr>
        <p:txBody>
          <a:bodyPr/>
          <a:lstStyle/>
          <a:p>
            <a:r>
              <a:rPr lang="en-US" dirty="0"/>
              <a:t>Seamless user experience </a:t>
            </a:r>
          </a:p>
          <a:p>
            <a:r>
              <a:rPr lang="en-US" dirty="0"/>
              <a:t>Single sign-on </a:t>
            </a:r>
          </a:p>
          <a:p>
            <a:r>
              <a:rPr lang="en-US" dirty="0"/>
              <a:t>Webinars, conferences, and remote support sessions 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4099879-FAAE-42C1-8F00-A3BD16652F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8520" y="943769"/>
            <a:ext cx="4983480" cy="5943600"/>
          </a:xfrm>
          <a:prstGeom prst="rect">
            <a:avLst/>
          </a:prstGeom>
          <a:ln>
            <a:noFill/>
          </a:ln>
          <a:effectLst>
            <a:outerShdw blurRad="292100" dist="139700" dir="108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6531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0EE7-FE8C-4432-9A22-D0E8E3B56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045"/>
            <a:ext cx="10515600" cy="1325563"/>
          </a:xfrm>
        </p:spPr>
        <p:txBody>
          <a:bodyPr/>
          <a:lstStyle/>
          <a:p>
            <a:r>
              <a:rPr lang="en-US" sz="1400" b="0" cap="none" spc="500" dirty="0"/>
              <a:t>solution detail</a:t>
            </a:r>
            <a:br>
              <a:rPr lang="en-US" dirty="0"/>
            </a:br>
            <a:r>
              <a:rPr lang="en-US" dirty="0"/>
              <a:t>Virtual Fax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E263A-0902-494E-A162-D8C25E317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12883"/>
            <a:ext cx="5257800" cy="4264080"/>
          </a:xfrm>
        </p:spPr>
        <p:txBody>
          <a:bodyPr>
            <a:normAutofit/>
          </a:bodyPr>
          <a:lstStyle/>
          <a:p>
            <a:r>
              <a:rPr lang="en-US" dirty="0"/>
              <a:t>Eliminate VoIP faxing issues with email- or cloud-based fax servers or store-and-forward</a:t>
            </a:r>
          </a:p>
          <a:p>
            <a:r>
              <a:rPr lang="en-US" dirty="0"/>
              <a:t>Support for faxing via analog, email, and web</a:t>
            </a:r>
          </a:p>
          <a:p>
            <a:r>
              <a:rPr lang="en-US" dirty="0"/>
              <a:t>Email notification of successful fax delivery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2ACD8A-9105-4CE3-8085-52A11DBE324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9230" y="914400"/>
            <a:ext cx="4982769" cy="5943600"/>
          </a:xfrm>
          <a:prstGeom prst="rect">
            <a:avLst/>
          </a:prstGeom>
          <a:ln>
            <a:noFill/>
          </a:ln>
          <a:effectLst>
            <a:outerShdw blurRad="292100" dist="139700" dir="108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682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69C7B-56BE-4C07-A35F-12AD3566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0" cap="none" spc="500" dirty="0"/>
              <a:t>solution detail</a:t>
            </a:r>
            <a:br>
              <a:rPr lang="en-US" dirty="0"/>
            </a:br>
            <a:r>
              <a:rPr lang="en-US" dirty="0"/>
              <a:t>Call Center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BD710-D2D8-4BF9-8133-CBCB5F9DB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Carrier-class call center service </a:t>
            </a:r>
          </a:p>
          <a:p>
            <a:r>
              <a:rPr lang="en-US" dirty="0"/>
              <a:t>An all-in-one virtual call center suite that includes:  </a:t>
            </a:r>
          </a:p>
          <a:p>
            <a:pPr lvl="1"/>
            <a:r>
              <a:rPr lang="en-US" dirty="0"/>
              <a:t>ACD with call queuing </a:t>
            </a:r>
          </a:p>
          <a:p>
            <a:pPr lvl="1"/>
            <a:r>
              <a:rPr lang="en-US" dirty="0"/>
              <a:t>Recording </a:t>
            </a:r>
          </a:p>
          <a:p>
            <a:pPr lvl="1"/>
            <a:r>
              <a:rPr lang="en-US" dirty="0"/>
              <a:t>Administrative tools </a:t>
            </a:r>
          </a:p>
          <a:p>
            <a:pPr lvl="1"/>
            <a:r>
              <a:rPr lang="en-US" dirty="0"/>
              <a:t>Queue analytics</a:t>
            </a:r>
          </a:p>
          <a:p>
            <a:pPr lvl="1"/>
            <a:r>
              <a:rPr lang="en-US" dirty="0"/>
              <a:t>Extensive integration capabilities 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B31DC7-4BEE-4A35-90BB-3EB21B54DF1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7209231" y="914400"/>
            <a:ext cx="4982769" cy="5943600"/>
          </a:xfrm>
          <a:prstGeom prst="rect">
            <a:avLst/>
          </a:prstGeom>
          <a:ln>
            <a:noFill/>
          </a:ln>
          <a:effectLst>
            <a:outerShdw blurRad="292100" dist="139700" dir="108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3929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CM One">
      <a:dk1>
        <a:srgbClr val="FFFFFF"/>
      </a:dk1>
      <a:lt1>
        <a:srgbClr val="646464"/>
      </a:lt1>
      <a:dk2>
        <a:srgbClr val="FFFFFF"/>
      </a:dk2>
      <a:lt2>
        <a:srgbClr val="244061"/>
      </a:lt2>
      <a:accent1>
        <a:srgbClr val="244061"/>
      </a:accent1>
      <a:accent2>
        <a:srgbClr val="F15A29"/>
      </a:accent2>
      <a:accent3>
        <a:srgbClr val="00C4FF"/>
      </a:accent3>
      <a:accent4>
        <a:srgbClr val="D7DF23"/>
      </a:accent4>
      <a:accent5>
        <a:srgbClr val="646464"/>
      </a:accent5>
      <a:accent6>
        <a:srgbClr val="92278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err="1" smtClean="0">
            <a:solidFill>
              <a:schemeClr val="accent5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465</Words>
  <Application>Microsoft Office PowerPoint</Application>
  <PresentationFormat>Widescreen</PresentationFormat>
  <Paragraphs>91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Office Theme</vt:lpstr>
      <vt:lpstr>Unified Communications AS a SERVICE (UCaaS)</vt:lpstr>
      <vt:lpstr>Did you know? The top-cited technologies seen as “very important”  for getting work done efficiently</vt:lpstr>
      <vt:lpstr>Why UCaaS?</vt:lpstr>
      <vt:lpstr>Delivering  Peace Of Mind</vt:lpstr>
      <vt:lpstr>PowerPoint Presentation</vt:lpstr>
      <vt:lpstr>solution detail Business SMS</vt:lpstr>
      <vt:lpstr>solution detail Web Conferencing  &amp; Collaboration</vt:lpstr>
      <vt:lpstr>solution detail Virtual Fax</vt:lpstr>
      <vt:lpstr>solution detail Call Center</vt:lpstr>
      <vt:lpstr>solution detail Enhanced Features  &amp; Compliance</vt:lpstr>
      <vt:lpstr>solution detail  Voice API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Scheer</dc:creator>
  <cp:lastModifiedBy>Jennifer Scheer</cp:lastModifiedBy>
  <cp:revision>70</cp:revision>
  <dcterms:created xsi:type="dcterms:W3CDTF">2021-11-17T14:26:27Z</dcterms:created>
  <dcterms:modified xsi:type="dcterms:W3CDTF">2022-02-11T14:26:42Z</dcterms:modified>
</cp:coreProperties>
</file>