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5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EAE7"/>
    <a:srgbClr val="E8DDD9"/>
    <a:srgbClr val="014878"/>
    <a:srgbClr val="9ACCFF"/>
    <a:srgbClr val="73A8E1"/>
    <a:srgbClr val="EDF0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68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FCD55-6578-24BF-4D14-816A24299E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06622-0E43-DECA-A695-4D9CD02DBD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AA60-2A40-D969-6A53-8C6272088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7D1614-3301-5705-4D99-D561F0741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D9C34-6D63-0F9C-217D-FC42A397E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15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DA2E0-3D3E-5CC3-BA8F-851D0CBBF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845BCC-0777-3D84-1373-0AE8B12965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0E7BB-296B-EF99-3BE3-2355ECE9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598E72-8D43-5162-8F7C-D4A5C13C3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62B34-BE49-72C7-9CAD-D96F93A73C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671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BE5B88-0D2F-76E4-79D5-6AE4AB6FA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FE48BBB-CEB5-0AF4-3788-E2B50B68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2A05BD-2F93-AC46-B1E6-AE1F7F1A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C9C28E-4741-639B-C1BE-395EA844F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68C2A0-1986-51B1-9FCD-A99EA50FC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19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88CF7-8832-111B-22A8-5479CAA18A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63CC6-3D79-FF91-4527-5C5690860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57506-FD92-D9F5-8FFE-EFF9C95647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DA142B-BB1E-EFA7-5064-F80CB04B82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B98F81-1836-2BA9-7CE7-9D9515463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47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25555-D576-A9A1-5AD1-D0EF21D19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668E49-C8D7-18E9-41DD-DA9395CF05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15085-47FA-A2A8-D442-C6DFCEAA7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E61A63-3E6A-C632-7824-E57526B15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9759E-D8B8-A6A0-55F7-4677F5E3B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56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58681-2145-CF69-9D8C-082AFEA9F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931C1-5924-8FEA-C565-AFD6AAFAAB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94267-32A6-3D8E-6B4D-FC2D1BB20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BCFB31-3DE8-7275-763F-5EE9CBF5F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B2F6ED-2ED0-2D6F-61DF-34A8787B0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BA3F1C-27C8-ED05-24A8-C7820067D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56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40F51-D4B6-6A15-C38D-842A3F2ED3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F563FF-9EC7-EEC4-4401-8E124F9185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42D21C-7D1C-EF63-A3C8-7A6139F7C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00E13DF-8A40-44C2-4E14-1DCD15CEE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0CB2D96-1DB5-23D5-915F-CF0AEABFF6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0C815DB-AD3C-43A1-CFE2-0621ECADF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5C8EADD-4BC1-20F8-76D3-036031FED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3EFF90-6662-18F1-6B78-CAA07843A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93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5CAE5C-F0DA-3EB4-2986-94607275F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B8C1F5-2F0F-9DDE-2C8F-0308E45E8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44556B-FABF-2A7B-EC67-03778E42C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59DC82-51C2-2BA9-6AE5-E99381B4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7157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CBF7C7-4F3A-0414-B599-F4B19628A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CDE5A4-CE09-31A5-D770-841D45F81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0D854F-6002-4AF9-8511-8E52F0665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058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CE2A3-C4F8-8B50-2735-10C78EFAD6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81FFCE-2E15-0239-9B4C-44689323D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0CD7-6FB3-BA63-97DC-5916881BD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154E8-EFC0-32F3-B106-366A3E062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BCF247-4CB3-0A64-BDCA-4070C2E0B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0D9FD1-5168-11C4-CF15-A137A965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02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4A93-89BE-B5D8-269D-7848F0A05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7B78BB-E9A6-5CD7-B088-3A4AD5818A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EF452D-0B03-BA30-F039-96E02490DC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C1DA07-6E32-CA20-5B7C-AB23D0C39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53832-DF49-4B77-B7C2-3FC986084F2D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BEE5A3-1571-9AE2-496F-18053E5D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EF93CF-50A7-29CE-F4AE-704116CCE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6165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477C4C-E269-BA56-E5ED-7EF265AB5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94D3A7-187F-527A-002A-49A86E9AC6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133B06-4AD0-2689-6D22-070D2BC611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53832-DF49-4B77-B7C2-3FC986084F2D}" type="datetimeFigureOut">
              <a:rPr lang="en-US" smtClean="0"/>
              <a:t>2/17/2025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F37A3-C39B-7BE8-3C40-9FDC49BB4F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B27C09-4D0A-FFFC-F3BA-763A1C22A8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6216C-1E28-4E07-A2D7-12A3C00DB82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460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F793CBC-F081-AE6B-AFC3-D32CC16323E0}"/>
              </a:ext>
            </a:extLst>
          </p:cNvPr>
          <p:cNvSpPr/>
          <p:nvPr/>
        </p:nvSpPr>
        <p:spPr>
          <a:xfrm>
            <a:off x="0" y="1560443"/>
            <a:ext cx="12192000" cy="5297557"/>
          </a:xfrm>
          <a:prstGeom prst="rect">
            <a:avLst/>
          </a:prstGeom>
          <a:solidFill>
            <a:srgbClr val="0148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73151A-8C07-4002-5F5D-8AB45387AA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289" y="205736"/>
            <a:ext cx="4372585" cy="12384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C92EDDD-201A-1148-7D16-19E6E53DDA82}"/>
              </a:ext>
            </a:extLst>
          </p:cNvPr>
          <p:cNvSpPr txBox="1"/>
          <p:nvPr/>
        </p:nvSpPr>
        <p:spPr>
          <a:xfrm>
            <a:off x="461129" y="2497402"/>
            <a:ext cx="613311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Focus on your students, not your phone system.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B721A9-036D-B1F4-7DA9-663DDE5E2367}"/>
              </a:ext>
            </a:extLst>
          </p:cNvPr>
          <p:cNvSpPr/>
          <p:nvPr/>
        </p:nvSpPr>
        <p:spPr>
          <a:xfrm>
            <a:off x="8851379" y="1560443"/>
            <a:ext cx="3340620" cy="5297557"/>
          </a:xfrm>
          <a:prstGeom prst="rect">
            <a:avLst/>
          </a:prstGeom>
          <a:solidFill>
            <a:srgbClr val="9A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950765-5B1D-02AC-7B95-F2ADFDB659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11967" y="2377967"/>
            <a:ext cx="6858000" cy="2102065"/>
          </a:xfrm>
          <a:prstGeom prst="rect">
            <a:avLst/>
          </a:prstGeom>
        </p:spPr>
      </p:pic>
      <p:pic>
        <p:nvPicPr>
          <p:cNvPr id="1038" name="Picture 14" descr="Free Serious African American female doctor in medical mask and blue uniform standing against white background Stock Photo">
            <a:extLst>
              <a:ext uri="{FF2B5EF4-FFF2-40B4-BE49-F238E27FC236}">
                <a16:creationId xmlns:a16="http://schemas.microsoft.com/office/drawing/2014/main" id="{7061862D-EF75-F1A6-688E-5BCB031E9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10" b="89790" l="10000" r="46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843088"/>
            <a:ext cx="4762500" cy="317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55D0AE-B6EC-4B70-96F9-2B36A921D09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274" b="98542" l="4425" r="94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4" t="18167" r="4513"/>
          <a:stretch/>
        </p:blipFill>
        <p:spPr>
          <a:xfrm flipH="1">
            <a:off x="2629233" y="1181529"/>
            <a:ext cx="9562765" cy="5786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361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F896277-442B-1EE0-ACBD-665119D9A7C1}"/>
              </a:ext>
            </a:extLst>
          </p:cNvPr>
          <p:cNvSpPr/>
          <p:nvPr/>
        </p:nvSpPr>
        <p:spPr>
          <a:xfrm>
            <a:off x="1229708" y="1505055"/>
            <a:ext cx="9732579" cy="5352945"/>
          </a:xfrm>
          <a:prstGeom prst="rect">
            <a:avLst/>
          </a:prstGeom>
          <a:solidFill>
            <a:srgbClr val="EDF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805EC4-C694-2212-9DFC-8281901CEE1E}"/>
              </a:ext>
            </a:extLst>
          </p:cNvPr>
          <p:cNvSpPr/>
          <p:nvPr/>
        </p:nvSpPr>
        <p:spPr>
          <a:xfrm>
            <a:off x="1229707" y="504501"/>
            <a:ext cx="9732579" cy="1000554"/>
          </a:xfrm>
          <a:prstGeom prst="rect">
            <a:avLst/>
          </a:prstGeom>
          <a:solidFill>
            <a:srgbClr val="73A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What schools tell us they need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E817D7A-556A-278D-8208-6088EB23A49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2540875" y="2356949"/>
            <a:ext cx="6858000" cy="217564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C8F019BE-A15B-7EC2-7076-9ABB19E4E9F2}"/>
              </a:ext>
            </a:extLst>
          </p:cNvPr>
          <p:cNvGrpSpPr/>
          <p:nvPr/>
        </p:nvGrpSpPr>
        <p:grpSpPr>
          <a:xfrm>
            <a:off x="1710559" y="2066161"/>
            <a:ext cx="4457700" cy="1015663"/>
            <a:chOff x="1710559" y="2066162"/>
            <a:chExt cx="4457700" cy="1015663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92E7C514-D3C3-96B5-BABE-4C07D4AA207D}"/>
                </a:ext>
              </a:extLst>
            </p:cNvPr>
            <p:cNvGrpSpPr/>
            <p:nvPr/>
          </p:nvGrpSpPr>
          <p:grpSpPr>
            <a:xfrm>
              <a:off x="1710559" y="2231093"/>
              <a:ext cx="685800" cy="685800"/>
              <a:chOff x="1710559" y="2162709"/>
              <a:chExt cx="685800" cy="685800"/>
            </a:xfrm>
          </p:grpSpPr>
          <p:sp>
            <p:nvSpPr>
              <p:cNvPr id="12" name="Oval 11">
                <a:extLst>
                  <a:ext uri="{FF2B5EF4-FFF2-40B4-BE49-F238E27FC236}">
                    <a16:creationId xmlns:a16="http://schemas.microsoft.com/office/drawing/2014/main" id="{6584799A-22BE-09B5-6028-BA7CA035763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0559" y="2162709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14" name="Picture 13">
                <a:extLst>
                  <a:ext uri="{FF2B5EF4-FFF2-40B4-BE49-F238E27FC236}">
                    <a16:creationId xmlns:a16="http://schemas.microsoft.com/office/drawing/2014/main" id="{8BD8590D-CD12-0655-455F-EB6F3B6EDD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24859" y="2277009"/>
                <a:ext cx="457200" cy="457200"/>
              </a:xfrm>
              <a:prstGeom prst="rect">
                <a:avLst/>
              </a:prstGeom>
            </p:spPr>
          </p:pic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A3E006-53D2-8FC1-83DC-1AA46C34FEA5}"/>
                </a:ext>
              </a:extLst>
            </p:cNvPr>
            <p:cNvSpPr txBox="1"/>
            <p:nvPr/>
          </p:nvSpPr>
          <p:spPr>
            <a:xfrm>
              <a:off x="2510659" y="2066162"/>
              <a:ext cx="3657600" cy="1015663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000" dirty="0">
                  <a:solidFill>
                    <a:srgbClr val="014878"/>
                  </a:solidFill>
                </a:rPr>
                <a:t>Flexibility in ringing and other associated programming across the network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EF850D7-C185-C778-20C3-5CA87AC6F1F4}"/>
              </a:ext>
            </a:extLst>
          </p:cNvPr>
          <p:cNvGrpSpPr/>
          <p:nvPr/>
        </p:nvGrpSpPr>
        <p:grpSpPr>
          <a:xfrm>
            <a:off x="3953869" y="3682351"/>
            <a:ext cx="4457700" cy="707886"/>
            <a:chOff x="1710559" y="2220050"/>
            <a:chExt cx="4457700" cy="707886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EA9A8C2-AB3A-B96D-7F86-2D4F8D7FA62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710559" y="2231093"/>
              <a:ext cx="685800" cy="685800"/>
            </a:xfrm>
            <a:prstGeom prst="ellipse">
              <a:avLst/>
            </a:prstGeom>
            <a:solidFill>
              <a:srgbClr val="01487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18ADABD-5E79-55ED-D84A-66BD197CB681}"/>
                </a:ext>
              </a:extLst>
            </p:cNvPr>
            <p:cNvSpPr txBox="1"/>
            <p:nvPr/>
          </p:nvSpPr>
          <p:spPr>
            <a:xfrm>
              <a:off x="2510659" y="2220050"/>
              <a:ext cx="3657600" cy="707886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en-US" sz="2000" dirty="0">
                  <a:solidFill>
                    <a:srgbClr val="014878"/>
                  </a:solidFill>
                </a:rPr>
                <a:t>High reliability with 24x7 redundancy</a:t>
              </a:r>
            </a:p>
          </p:txBody>
        </p: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39C60E79-F010-7910-CAAD-D5278C852C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6167" y="3786442"/>
            <a:ext cx="457200" cy="45720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7F7F72E8-5EFD-FAC3-562D-1A2AAD4955DC}"/>
              </a:ext>
            </a:extLst>
          </p:cNvPr>
          <p:cNvGrpSpPr/>
          <p:nvPr/>
        </p:nvGrpSpPr>
        <p:grpSpPr>
          <a:xfrm>
            <a:off x="6144606" y="5213910"/>
            <a:ext cx="4439312" cy="707886"/>
            <a:chOff x="6144606" y="5213910"/>
            <a:chExt cx="4439312" cy="707886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22FFBD08-E767-D533-7411-FF6626813CD8}"/>
                </a:ext>
              </a:extLst>
            </p:cNvPr>
            <p:cNvGrpSpPr/>
            <p:nvPr/>
          </p:nvGrpSpPr>
          <p:grpSpPr>
            <a:xfrm>
              <a:off x="6144606" y="5213910"/>
              <a:ext cx="4439312" cy="707886"/>
              <a:chOff x="6095996" y="2220049"/>
              <a:chExt cx="4439312" cy="707886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AE51EB5-22BD-411F-0D36-B5A786F5D9ED}"/>
                  </a:ext>
                </a:extLst>
              </p:cNvPr>
              <p:cNvSpPr txBox="1"/>
              <p:nvPr/>
            </p:nvSpPr>
            <p:spPr>
              <a:xfrm>
                <a:off x="6877708" y="2220049"/>
                <a:ext cx="3657600" cy="70788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2000" dirty="0">
                    <a:solidFill>
                      <a:srgbClr val="014878"/>
                    </a:solidFill>
                  </a:rPr>
                  <a:t>A technology partner who will provide migration support</a:t>
                </a:r>
              </a:p>
            </p:txBody>
          </p:sp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C31F728B-313C-BD67-CD77-80F24D841EB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5996" y="2231092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CFEBF6BB-C30F-CAAF-0585-E526ED3AF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58906" y="5352945"/>
              <a:ext cx="457200" cy="4572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6D8AD19-0896-C562-FDB8-FF9546BBEEAD}"/>
              </a:ext>
            </a:extLst>
          </p:cNvPr>
          <p:cNvGrpSpPr/>
          <p:nvPr/>
        </p:nvGrpSpPr>
        <p:grpSpPr>
          <a:xfrm>
            <a:off x="1643557" y="5060022"/>
            <a:ext cx="4457700" cy="1015663"/>
            <a:chOff x="1643557" y="5060022"/>
            <a:chExt cx="4457700" cy="1015663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2D2C7FA3-7AC2-BE31-BC8F-1CE464BF6B83}"/>
                </a:ext>
              </a:extLst>
            </p:cNvPr>
            <p:cNvGrpSpPr/>
            <p:nvPr/>
          </p:nvGrpSpPr>
          <p:grpSpPr>
            <a:xfrm>
              <a:off x="1643557" y="5060022"/>
              <a:ext cx="4457700" cy="1015663"/>
              <a:chOff x="1710559" y="2066162"/>
              <a:chExt cx="4457700" cy="1015663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BC8215A2-927B-F924-DD19-ADD454D67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710559" y="2231093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51E1425-8A8A-BBBF-1574-8A4E63EE259F}"/>
                  </a:ext>
                </a:extLst>
              </p:cNvPr>
              <p:cNvSpPr txBox="1"/>
              <p:nvPr/>
            </p:nvSpPr>
            <p:spPr>
              <a:xfrm>
                <a:off x="2510659" y="2066162"/>
                <a:ext cx="3657600" cy="1015663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2000" dirty="0">
                    <a:solidFill>
                      <a:srgbClr val="014878"/>
                    </a:solidFill>
                  </a:rPr>
                  <a:t>The features you want—without a bunch of bells and whistles you don’t—at a great price</a:t>
                </a:r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40D0B9D-E3C8-9AB1-8870-7083C9B9750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759537" y="5337643"/>
              <a:ext cx="457200" cy="4572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42F8478-5C0E-435C-772C-8E708A1C7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896697" y="5499253"/>
              <a:ext cx="182880" cy="182880"/>
            </a:xfrm>
            <a:prstGeom prst="rect">
              <a:avLst/>
            </a:prstGeom>
          </p:spPr>
        </p:pic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2B3EED1-8AD4-6163-2BD4-04DE218D5AF3}"/>
              </a:ext>
            </a:extLst>
          </p:cNvPr>
          <p:cNvGrpSpPr/>
          <p:nvPr/>
        </p:nvGrpSpPr>
        <p:grpSpPr>
          <a:xfrm>
            <a:off x="6211608" y="2220049"/>
            <a:ext cx="4439312" cy="707886"/>
            <a:chOff x="6211608" y="2220049"/>
            <a:chExt cx="4439312" cy="707886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D169D0FD-4788-92D0-572B-1F32EC5B3205}"/>
                </a:ext>
              </a:extLst>
            </p:cNvPr>
            <p:cNvGrpSpPr/>
            <p:nvPr/>
          </p:nvGrpSpPr>
          <p:grpSpPr>
            <a:xfrm>
              <a:off x="6211608" y="2220049"/>
              <a:ext cx="4439312" cy="707886"/>
              <a:chOff x="6095996" y="2220049"/>
              <a:chExt cx="4439312" cy="707886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A5C7A2B-D604-B7D2-F5B0-7A563E8B42B2}"/>
                  </a:ext>
                </a:extLst>
              </p:cNvPr>
              <p:cNvSpPr txBox="1"/>
              <p:nvPr/>
            </p:nvSpPr>
            <p:spPr>
              <a:xfrm>
                <a:off x="6877708" y="2220049"/>
                <a:ext cx="3657600" cy="707886"/>
              </a:xfrm>
              <a:prstGeom prst="rect">
                <a:avLst/>
              </a:prstGeom>
              <a:noFill/>
            </p:spPr>
            <p:txBody>
              <a:bodyPr wrap="square" rtlCol="0" anchor="ctr" anchorCtr="0">
                <a:spAutoFit/>
              </a:bodyPr>
              <a:lstStyle/>
              <a:p>
                <a:r>
                  <a:rPr lang="en-US" sz="2000" dirty="0">
                    <a:solidFill>
                      <a:srgbClr val="014878"/>
                    </a:solidFill>
                  </a:rPr>
                  <a:t>Integration with existing systems and equipment</a:t>
                </a: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9AFF9DC5-80EE-0AAD-131E-8F4DE8DF4E6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095996" y="2231092"/>
                <a:ext cx="685800" cy="685800"/>
              </a:xfrm>
              <a:prstGeom prst="ellipse">
                <a:avLst/>
              </a:prstGeom>
              <a:solidFill>
                <a:srgbClr val="014878"/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3D8B8D57-94FD-78EB-B02D-22321B4D238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352189" y="2339771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91947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A6EA7-78E0-65ED-DCF6-DAE22D9DF9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9D91DB67-67D2-EB32-8EEF-B5D050946B6F}"/>
              </a:ext>
            </a:extLst>
          </p:cNvPr>
          <p:cNvSpPr/>
          <p:nvPr/>
        </p:nvSpPr>
        <p:spPr>
          <a:xfrm>
            <a:off x="0" y="704193"/>
            <a:ext cx="12192000" cy="2033879"/>
          </a:xfrm>
          <a:prstGeom prst="rect">
            <a:avLst/>
          </a:prstGeom>
          <a:solidFill>
            <a:srgbClr val="01487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4E506BE-3509-F09D-56EF-D12D69DF7B67}"/>
              </a:ext>
            </a:extLst>
          </p:cNvPr>
          <p:cNvSpPr/>
          <p:nvPr/>
        </p:nvSpPr>
        <p:spPr>
          <a:xfrm>
            <a:off x="6621517" y="704192"/>
            <a:ext cx="5570482" cy="2033879"/>
          </a:xfrm>
          <a:prstGeom prst="rect">
            <a:avLst/>
          </a:prstGeom>
          <a:solidFill>
            <a:srgbClr val="9ACC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BCA99D-A5DB-D3FF-551B-26F5DFE5D479}"/>
              </a:ext>
            </a:extLst>
          </p:cNvPr>
          <p:cNvSpPr txBox="1"/>
          <p:nvPr/>
        </p:nvSpPr>
        <p:spPr>
          <a:xfrm>
            <a:off x="525517" y="906866"/>
            <a:ext cx="56545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+mn-lt"/>
              </a:rPr>
              <a:t>Get the phone system that understands YOUR needs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1CD763C-2E91-4459-998D-F75CAC06EE60}"/>
              </a:ext>
            </a:extLst>
          </p:cNvPr>
          <p:cNvSpPr txBox="1"/>
          <p:nvPr/>
        </p:nvSpPr>
        <p:spPr>
          <a:xfrm>
            <a:off x="6884276" y="827300"/>
            <a:ext cx="4853837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cloud-based phone system provides you the </a:t>
            </a:r>
            <a:r>
              <a:rPr lang="en-US" sz="2400" b="1" dirty="0">
                <a:solidFill>
                  <a:srgbClr val="014878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</a:t>
            </a:r>
            <a:r>
              <a:rPr lang="en-US" sz="2400" b="1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iability, flexibility, and features </a:t>
            </a:r>
            <a:r>
              <a:rPr lang="en-US" sz="2400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 need, delivered </a:t>
            </a:r>
            <a:r>
              <a:rPr lang="en-US" sz="2400" b="1" dirty="0">
                <a:solidFill>
                  <a:srgbClr val="014878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cost-effectively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2CEC31B-78F3-127A-BACB-D38E26B53779}"/>
              </a:ext>
            </a:extLst>
          </p:cNvPr>
          <p:cNvSpPr/>
          <p:nvPr/>
        </p:nvSpPr>
        <p:spPr>
          <a:xfrm>
            <a:off x="1229708" y="2696031"/>
            <a:ext cx="9732579" cy="4161969"/>
          </a:xfrm>
          <a:prstGeom prst="rect">
            <a:avLst/>
          </a:prstGeom>
          <a:solidFill>
            <a:srgbClr val="EDF0F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2FFE5CF-E4D7-0C22-328B-FA8F89D93744}"/>
              </a:ext>
            </a:extLst>
          </p:cNvPr>
          <p:cNvSpPr/>
          <p:nvPr/>
        </p:nvSpPr>
        <p:spPr>
          <a:xfrm>
            <a:off x="1229708" y="2343806"/>
            <a:ext cx="9732579" cy="690672"/>
          </a:xfrm>
          <a:prstGeom prst="rect">
            <a:avLst/>
          </a:prstGeom>
          <a:solidFill>
            <a:srgbClr val="73A8E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KEY FEATURES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47673EC-4454-2694-18BA-EADC0A8E107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7711967" y="2377967"/>
            <a:ext cx="6858000" cy="210206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F81D9B2F-D8F3-C8CE-85C8-6DF1BFF98E42}"/>
              </a:ext>
            </a:extLst>
          </p:cNvPr>
          <p:cNvSpPr txBox="1"/>
          <p:nvPr/>
        </p:nvSpPr>
        <p:spPr>
          <a:xfrm>
            <a:off x="2998080" y="344315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Rock solid </a:t>
            </a:r>
            <a:br>
              <a:rPr lang="en-US" b="1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call quality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2CCBCB2-CE2B-B1EF-E7B3-01CC25D7FD0C}"/>
              </a:ext>
            </a:extLst>
          </p:cNvPr>
          <p:cNvSpPr txBox="1"/>
          <p:nvPr/>
        </p:nvSpPr>
        <p:spPr>
          <a:xfrm>
            <a:off x="6416564" y="344315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Reliability </a:t>
            </a:r>
            <a:r>
              <a:rPr lang="en-US" dirty="0">
                <a:solidFill>
                  <a:srgbClr val="014878"/>
                </a:solidFill>
              </a:rPr>
              <a:t>with </a:t>
            </a:r>
          </a:p>
          <a:p>
            <a:pPr algn="ctr"/>
            <a:r>
              <a:rPr lang="en-US" dirty="0">
                <a:solidFill>
                  <a:srgbClr val="014878"/>
                </a:solidFill>
              </a:rPr>
              <a:t>24x7 redundancy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FBC068D-A63F-517C-A035-7EA3083E61A7}"/>
              </a:ext>
            </a:extLst>
          </p:cNvPr>
          <p:cNvSpPr txBox="1"/>
          <p:nvPr/>
        </p:nvSpPr>
        <p:spPr>
          <a:xfrm>
            <a:off x="1340069" y="4662664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Automated attendant </a:t>
            </a:r>
            <a:r>
              <a:rPr lang="en-US" dirty="0">
                <a:solidFill>
                  <a:srgbClr val="014878"/>
                </a:solidFill>
              </a:rPr>
              <a:t>with easy access to change recordings and options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3474C38-103B-817C-44AA-66FF893F5CD9}"/>
              </a:ext>
            </a:extLst>
          </p:cNvPr>
          <p:cNvSpPr txBox="1"/>
          <p:nvPr/>
        </p:nvSpPr>
        <p:spPr>
          <a:xfrm>
            <a:off x="4692868" y="4662664"/>
            <a:ext cx="2827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Extension types </a:t>
            </a:r>
            <a:br>
              <a:rPr lang="en-US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to meet different needs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4378F1-3182-7DE8-35F6-A442EF7912DC}"/>
              </a:ext>
            </a:extLst>
          </p:cNvPr>
          <p:cNvSpPr txBox="1"/>
          <p:nvPr/>
        </p:nvSpPr>
        <p:spPr>
          <a:xfrm>
            <a:off x="8108729" y="466266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Configuration</a:t>
            </a:r>
            <a:br>
              <a:rPr lang="en-US" b="1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that’s flexible and easy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F2FE48-F15D-BEC7-4819-F04891898E39}"/>
              </a:ext>
            </a:extLst>
          </p:cNvPr>
          <p:cNvSpPr txBox="1"/>
          <p:nvPr/>
        </p:nvSpPr>
        <p:spPr>
          <a:xfrm>
            <a:off x="2998080" y="575539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Integration </a:t>
            </a:r>
            <a:br>
              <a:rPr lang="en-US" b="1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with your key systems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05997E6-8226-E8C5-980F-1ADF63025BCC}"/>
              </a:ext>
            </a:extLst>
          </p:cNvPr>
          <p:cNvSpPr txBox="1"/>
          <p:nvPr/>
        </p:nvSpPr>
        <p:spPr>
          <a:xfrm>
            <a:off x="6416564" y="5755394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14878"/>
                </a:solidFill>
              </a:rPr>
              <a:t>Local white-glove</a:t>
            </a:r>
            <a:br>
              <a:rPr lang="en-US" b="1" dirty="0">
                <a:solidFill>
                  <a:srgbClr val="014878"/>
                </a:solidFill>
              </a:rPr>
            </a:br>
            <a:r>
              <a:rPr lang="en-US" dirty="0">
                <a:solidFill>
                  <a:srgbClr val="014878"/>
                </a:solidFill>
              </a:rPr>
              <a:t>support</a:t>
            </a:r>
          </a:p>
        </p:txBody>
      </p:sp>
    </p:spTree>
    <p:extLst>
      <p:ext uri="{BB962C8B-B14F-4D97-AF65-F5344CB8AC3E}">
        <p14:creationId xmlns:p14="http://schemas.microsoft.com/office/powerpoint/2010/main" val="27989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134</Words>
  <Application>Microsoft Office PowerPoint</Application>
  <PresentationFormat>Widescreen</PresentationFormat>
  <Paragraphs>18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Scheer</dc:creator>
  <cp:lastModifiedBy>Jennifer Scheer</cp:lastModifiedBy>
  <cp:revision>50</cp:revision>
  <dcterms:created xsi:type="dcterms:W3CDTF">2023-08-08T14:57:23Z</dcterms:created>
  <dcterms:modified xsi:type="dcterms:W3CDTF">2025-02-17T12:25:44Z</dcterms:modified>
</cp:coreProperties>
</file>